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56" r:id="rId2"/>
    <p:sldId id="259" r:id="rId3"/>
    <p:sldId id="260" r:id="rId4"/>
    <p:sldId id="261" r:id="rId5"/>
    <p:sldId id="263" r:id="rId6"/>
    <p:sldId id="264" r:id="rId7"/>
    <p:sldId id="265" r:id="rId8"/>
    <p:sldId id="266" r:id="rId9"/>
    <p:sldId id="267" r:id="rId10"/>
    <p:sldId id="269" r:id="rId11"/>
    <p:sldId id="270" r:id="rId12"/>
    <p:sldId id="271" r:id="rId13"/>
    <p:sldId id="272" r:id="rId14"/>
    <p:sldId id="273" r:id="rId15"/>
    <p:sldId id="268"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66790" autoAdjust="0"/>
  </p:normalViewPr>
  <p:slideViewPr>
    <p:cSldViewPr snapToGrid="0">
      <p:cViewPr>
        <p:scale>
          <a:sx n="59" d="100"/>
          <a:sy n="59" d="100"/>
        </p:scale>
        <p:origin x="1176" y="366"/>
      </p:cViewPr>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4_2">
  <dgm:title val=""/>
  <dgm:desc val=""/>
  <dgm:catLst>
    <dgm:cat type="accent4" pri="11200"/>
  </dgm:catLst>
  <dgm:styleLbl name="node0">
    <dgm:fillClrLst meth="repeat">
      <a:schemeClr val="accent4"/>
    </dgm:fillClrLst>
    <dgm:linClrLst meth="repeat">
      <a:schemeClr val="lt1"/>
    </dgm:linClrLst>
    <dgm:effectClrLst/>
    <dgm:txLinClrLst/>
    <dgm:txFillClrLst/>
    <dgm:txEffectClrLst/>
  </dgm:styleLbl>
  <dgm:styleLbl name="node1">
    <dgm:fillClrLst meth="repeat">
      <a:schemeClr val="accent4"/>
    </dgm:fillClrLst>
    <dgm:linClrLst meth="repeat">
      <a:schemeClr val="lt1"/>
    </dgm:linClrLst>
    <dgm:effectClrLst/>
    <dgm:txLinClrLst/>
    <dgm:txFillClrLst/>
    <dgm:txEffectClrLst/>
  </dgm:styleLbl>
  <dgm:styleLbl name="alignNode1">
    <dgm:fillClrLst meth="repeat">
      <a:schemeClr val="accent4"/>
    </dgm:fillClrLst>
    <dgm:linClrLst meth="repeat">
      <a:schemeClr val="accent4"/>
    </dgm:linClrLst>
    <dgm:effectClrLst/>
    <dgm:txLinClrLst/>
    <dgm:txFillClrLst/>
    <dgm:txEffectClrLst/>
  </dgm:styleLbl>
  <dgm:styleLbl name="lnNode1">
    <dgm:fillClrLst meth="repeat">
      <a:schemeClr val="accent4"/>
    </dgm:fillClrLst>
    <dgm:linClrLst meth="repeat">
      <a:schemeClr val="lt1"/>
    </dgm:linClrLst>
    <dgm:effectClrLst/>
    <dgm:txLinClrLst/>
    <dgm:txFillClrLst/>
    <dgm:txEffectClrLst/>
  </dgm:styleLbl>
  <dgm:styleLbl name="vennNode1">
    <dgm:fillClrLst meth="repeat">
      <a:schemeClr val="accent4">
        <a:alpha val="50000"/>
      </a:schemeClr>
    </dgm:fillClrLst>
    <dgm:linClrLst meth="repeat">
      <a:schemeClr val="lt1"/>
    </dgm:linClrLst>
    <dgm:effectClrLst/>
    <dgm:txLinClrLst/>
    <dgm:txFillClrLst/>
    <dgm:txEffectClrLst/>
  </dgm:styleLbl>
  <dgm:styleLbl name="node2">
    <dgm:fillClrLst meth="repeat">
      <a:schemeClr val="accent4"/>
    </dgm:fillClrLst>
    <dgm:linClrLst meth="repeat">
      <a:schemeClr val="lt1"/>
    </dgm:linClrLst>
    <dgm:effectClrLst/>
    <dgm:txLinClrLst/>
    <dgm:txFillClrLst/>
    <dgm:txEffectClrLst/>
  </dgm:styleLbl>
  <dgm:styleLbl name="node3">
    <dgm:fillClrLst meth="repeat">
      <a:schemeClr val="accent4"/>
    </dgm:fillClrLst>
    <dgm:linClrLst meth="repeat">
      <a:schemeClr val="lt1"/>
    </dgm:linClrLst>
    <dgm:effectClrLst/>
    <dgm:txLinClrLst/>
    <dgm:txFillClrLst/>
    <dgm:txEffectClrLst/>
  </dgm:styleLbl>
  <dgm:styleLbl name="node4">
    <dgm:fillClrLst meth="repeat">
      <a:schemeClr val="accent4"/>
    </dgm:fillClrLst>
    <dgm:linClrLst meth="repeat">
      <a:schemeClr val="lt1"/>
    </dgm:linClrLst>
    <dgm:effectClrLst/>
    <dgm:txLinClrLst/>
    <dgm:txFillClrLst/>
    <dgm:txEffectClrLst/>
  </dgm:styleLbl>
  <dgm:styleLbl name="f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dgm:linClrLst>
    <dgm:effectClrLst/>
    <dgm:txLinClrLst/>
    <dgm:txFillClrLst/>
    <dgm:txEffectClrLst/>
  </dgm:styleLbl>
  <dgm:styleLbl name="asst1">
    <dgm:fillClrLst meth="repeat">
      <a:schemeClr val="accent4"/>
    </dgm:fillClrLst>
    <dgm:linClrLst meth="repeat">
      <a:schemeClr val="lt1"/>
    </dgm:linClrLst>
    <dgm:effectClrLst/>
    <dgm:txLinClrLst/>
    <dgm:txFillClrLst/>
    <dgm:txEffectClrLst/>
  </dgm:styleLbl>
  <dgm:styleLbl name="asst2">
    <dgm:fillClrLst meth="repeat">
      <a:schemeClr val="accent4"/>
    </dgm:fillClrLst>
    <dgm:linClrLst meth="repeat">
      <a:schemeClr val="lt1"/>
    </dgm:linClrLst>
    <dgm:effectClrLst/>
    <dgm:txLinClrLst/>
    <dgm:txFillClrLst/>
    <dgm:txEffectClrLst/>
  </dgm:styleLbl>
  <dgm:styleLbl name="asst3">
    <dgm:fillClrLst meth="repeat">
      <a:schemeClr val="accent4"/>
    </dgm:fillClrLst>
    <dgm:linClrLst meth="repeat">
      <a:schemeClr val="lt1"/>
    </dgm:linClrLst>
    <dgm:effectClrLst/>
    <dgm:txLinClrLst/>
    <dgm:txFillClrLst/>
    <dgm:txEffectClrLst/>
  </dgm:styleLbl>
  <dgm:styleLbl name="asst4">
    <dgm:fillClrLst meth="repeat">
      <a:schemeClr val="accent4"/>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dgm:fillClrLst>
    <dgm:linClrLst meth="repeat">
      <a:schemeClr val="accent4"/>
    </dgm:linClrLst>
    <dgm:effectClrLst/>
    <dgm:txLinClrLst/>
    <dgm:txFillClrLst meth="repeat">
      <a:schemeClr val="lt1"/>
    </dgm:txFillClrLst>
    <dgm:txEffectClrLst/>
  </dgm:styleLbl>
  <dgm:styleLbl name="parChTrans2D3">
    <dgm:fillClrLst meth="repeat">
      <a:schemeClr val="accent4"/>
    </dgm:fillClrLst>
    <dgm:linClrLst meth="repeat">
      <a:schemeClr val="accent4"/>
    </dgm:linClrLst>
    <dgm:effectClrLst/>
    <dgm:txLinClrLst/>
    <dgm:txFillClrLst meth="repeat">
      <a:schemeClr val="lt1"/>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8900D14-EAED-48E9-BAB7-463AD9CB625C}" type="doc">
      <dgm:prSet loTypeId="urn:microsoft.com/office/officeart/2005/8/layout/vList2" loCatId="list" qsTypeId="urn:microsoft.com/office/officeart/2005/8/quickstyle/simple1" qsCatId="simple" csTypeId="urn:microsoft.com/office/officeart/2005/8/colors/accent0_2" csCatId="mainScheme" phldr="1"/>
      <dgm:spPr/>
      <dgm:t>
        <a:bodyPr/>
        <a:lstStyle/>
        <a:p>
          <a:endParaRPr lang="en-US"/>
        </a:p>
      </dgm:t>
    </dgm:pt>
    <dgm:pt modelId="{D790C9BA-F3D3-4CA5-A37F-84F6BD0071C6}">
      <dgm:prSet phldrT="[Text]"/>
      <dgm:spPr/>
      <dgm:t>
        <a:bodyPr/>
        <a:lstStyle/>
        <a:p>
          <a:r>
            <a:rPr lang="en-US" dirty="0"/>
            <a:t>Overview and Timeline of the crisis</a:t>
          </a:r>
        </a:p>
      </dgm:t>
    </dgm:pt>
    <dgm:pt modelId="{5FE28FE2-6AD4-41B7-9CE8-66140D678A29}" type="parTrans" cxnId="{F72E8A7B-B734-4744-BDC0-373BBA6F705D}">
      <dgm:prSet/>
      <dgm:spPr/>
      <dgm:t>
        <a:bodyPr/>
        <a:lstStyle/>
        <a:p>
          <a:endParaRPr lang="en-US"/>
        </a:p>
      </dgm:t>
    </dgm:pt>
    <dgm:pt modelId="{3289FB81-B437-44F3-B3FA-9F31F145D4C8}" type="sibTrans" cxnId="{F72E8A7B-B734-4744-BDC0-373BBA6F705D}">
      <dgm:prSet/>
      <dgm:spPr/>
      <dgm:t>
        <a:bodyPr/>
        <a:lstStyle/>
        <a:p>
          <a:endParaRPr lang="en-US"/>
        </a:p>
      </dgm:t>
    </dgm:pt>
    <dgm:pt modelId="{95363F13-9641-456A-94BB-44AA16F214B5}">
      <dgm:prSet phldrT="[Text]"/>
      <dgm:spPr/>
      <dgm:t>
        <a:bodyPr/>
        <a:lstStyle/>
        <a:p>
          <a:r>
            <a:rPr lang="en-US" dirty="0"/>
            <a:t>Historical Background</a:t>
          </a:r>
        </a:p>
      </dgm:t>
    </dgm:pt>
    <dgm:pt modelId="{D6E7910F-71A1-4022-BF8C-905B0E29D46A}" type="parTrans" cxnId="{5FBD1A9B-8AE1-47B8-AC40-AB6AD5997025}">
      <dgm:prSet/>
      <dgm:spPr/>
      <dgm:t>
        <a:bodyPr/>
        <a:lstStyle/>
        <a:p>
          <a:endParaRPr lang="en-US"/>
        </a:p>
      </dgm:t>
    </dgm:pt>
    <dgm:pt modelId="{160E6E74-E9A2-4BF7-BE47-F774F226B804}" type="sibTrans" cxnId="{5FBD1A9B-8AE1-47B8-AC40-AB6AD5997025}">
      <dgm:prSet/>
      <dgm:spPr/>
      <dgm:t>
        <a:bodyPr/>
        <a:lstStyle/>
        <a:p>
          <a:endParaRPr lang="en-US"/>
        </a:p>
      </dgm:t>
    </dgm:pt>
    <dgm:pt modelId="{515F4A86-6C98-4A5C-88A3-D7ED06DCC9D0}">
      <dgm:prSet phldrT="[Text]"/>
      <dgm:spPr/>
      <dgm:t>
        <a:bodyPr/>
        <a:lstStyle/>
        <a:p>
          <a:r>
            <a:rPr lang="en-US" dirty="0"/>
            <a:t>Opinion</a:t>
          </a:r>
        </a:p>
      </dgm:t>
    </dgm:pt>
    <dgm:pt modelId="{D4FFC0B4-70C1-43FB-B21B-A98CD7FFBA00}" type="parTrans" cxnId="{03A2DC6E-BBC1-4627-96FF-ADC8FB9318FB}">
      <dgm:prSet/>
      <dgm:spPr/>
      <dgm:t>
        <a:bodyPr/>
        <a:lstStyle/>
        <a:p>
          <a:endParaRPr lang="en-US"/>
        </a:p>
      </dgm:t>
    </dgm:pt>
    <dgm:pt modelId="{32836361-25D9-4CFD-8814-43FB2553DA0C}" type="sibTrans" cxnId="{03A2DC6E-BBC1-4627-96FF-ADC8FB9318FB}">
      <dgm:prSet/>
      <dgm:spPr/>
      <dgm:t>
        <a:bodyPr/>
        <a:lstStyle/>
        <a:p>
          <a:endParaRPr lang="en-US"/>
        </a:p>
      </dgm:t>
    </dgm:pt>
    <dgm:pt modelId="{8939AFF8-B218-439D-9F74-78954FEB617D}">
      <dgm:prSet phldrT="[Text]"/>
      <dgm:spPr/>
      <dgm:t>
        <a:bodyPr/>
        <a:lstStyle/>
        <a:p>
          <a:r>
            <a:rPr lang="en-US" dirty="0"/>
            <a:t>The Crisis Build-up</a:t>
          </a:r>
        </a:p>
      </dgm:t>
    </dgm:pt>
    <dgm:pt modelId="{4E5FA8B4-DC3F-4065-B30D-265E328E3040}" type="parTrans" cxnId="{FC975313-9A44-484A-87F3-76F945FDDC78}">
      <dgm:prSet/>
      <dgm:spPr/>
      <dgm:t>
        <a:bodyPr/>
        <a:lstStyle/>
        <a:p>
          <a:endParaRPr lang="en-US"/>
        </a:p>
      </dgm:t>
    </dgm:pt>
    <dgm:pt modelId="{A76A64EF-A77E-4409-9D84-D9B36E35158A}" type="sibTrans" cxnId="{FC975313-9A44-484A-87F3-76F945FDDC78}">
      <dgm:prSet/>
      <dgm:spPr/>
      <dgm:t>
        <a:bodyPr/>
        <a:lstStyle/>
        <a:p>
          <a:endParaRPr lang="en-US"/>
        </a:p>
      </dgm:t>
    </dgm:pt>
    <dgm:pt modelId="{ED8B4985-C379-4192-B012-B9E2E84E38B6}">
      <dgm:prSet phldrT="[Text]"/>
      <dgm:spPr/>
      <dgm:t>
        <a:bodyPr/>
        <a:lstStyle/>
        <a:p>
          <a:r>
            <a:rPr lang="en-US" dirty="0"/>
            <a:t>The Panics</a:t>
          </a:r>
        </a:p>
      </dgm:t>
    </dgm:pt>
    <dgm:pt modelId="{D259978F-821C-485A-BBE1-9D630D05E530}" type="parTrans" cxnId="{FD8BD980-EE17-4054-9C34-E057D943357E}">
      <dgm:prSet/>
      <dgm:spPr/>
      <dgm:t>
        <a:bodyPr/>
        <a:lstStyle/>
        <a:p>
          <a:endParaRPr lang="en-US"/>
        </a:p>
      </dgm:t>
    </dgm:pt>
    <dgm:pt modelId="{449A56A4-BCB6-4810-BF25-F5B624A5285D}" type="sibTrans" cxnId="{FD8BD980-EE17-4054-9C34-E057D943357E}">
      <dgm:prSet/>
      <dgm:spPr/>
      <dgm:t>
        <a:bodyPr/>
        <a:lstStyle/>
        <a:p>
          <a:endParaRPr lang="en-US"/>
        </a:p>
      </dgm:t>
    </dgm:pt>
    <dgm:pt modelId="{E560B981-F36E-4E32-8835-E33CF51E192A}">
      <dgm:prSet phldrT="[Text]"/>
      <dgm:spPr/>
      <dgm:t>
        <a:bodyPr/>
        <a:lstStyle/>
        <a:p>
          <a:r>
            <a:rPr lang="en-US" dirty="0"/>
            <a:t>Policy Responses</a:t>
          </a:r>
        </a:p>
      </dgm:t>
    </dgm:pt>
    <dgm:pt modelId="{018CD486-E68B-4A56-85F7-1DA893E3BD83}" type="parTrans" cxnId="{8E2A8889-48C2-4B15-BF98-902012657E1D}">
      <dgm:prSet/>
      <dgm:spPr/>
      <dgm:t>
        <a:bodyPr/>
        <a:lstStyle/>
        <a:p>
          <a:endParaRPr lang="en-US"/>
        </a:p>
      </dgm:t>
    </dgm:pt>
    <dgm:pt modelId="{3BF3B7A9-DED4-469F-8525-3124D421831E}" type="sibTrans" cxnId="{8E2A8889-48C2-4B15-BF98-902012657E1D}">
      <dgm:prSet/>
      <dgm:spPr/>
      <dgm:t>
        <a:bodyPr/>
        <a:lstStyle/>
        <a:p>
          <a:endParaRPr lang="en-US"/>
        </a:p>
      </dgm:t>
    </dgm:pt>
    <dgm:pt modelId="{C4D016FA-8A3B-4DE0-ACEB-50F9F25485F3}">
      <dgm:prSet phldrT="[Text]"/>
      <dgm:spPr/>
      <dgm:t>
        <a:bodyPr/>
        <a:lstStyle/>
        <a:p>
          <a:r>
            <a:rPr lang="en-US"/>
            <a:t>Real Effects of the Financial Crisis</a:t>
          </a:r>
          <a:endParaRPr lang="en-US" dirty="0"/>
        </a:p>
      </dgm:t>
    </dgm:pt>
    <dgm:pt modelId="{150CF385-104D-4F26-AC01-1367EBC47CE7}" type="parTrans" cxnId="{9B69EAED-3988-45DE-BA70-5CDE1146171E}">
      <dgm:prSet/>
      <dgm:spPr/>
      <dgm:t>
        <a:bodyPr/>
        <a:lstStyle/>
        <a:p>
          <a:endParaRPr lang="en-US"/>
        </a:p>
      </dgm:t>
    </dgm:pt>
    <dgm:pt modelId="{52DDE629-CAE0-48E2-B279-0E8468B9ACF3}" type="sibTrans" cxnId="{9B69EAED-3988-45DE-BA70-5CDE1146171E}">
      <dgm:prSet/>
      <dgm:spPr/>
      <dgm:t>
        <a:bodyPr/>
        <a:lstStyle/>
        <a:p>
          <a:endParaRPr lang="en-US"/>
        </a:p>
      </dgm:t>
    </dgm:pt>
    <dgm:pt modelId="{20B9E2ED-6CE4-4568-B1A0-F4B2A2FEC467}" type="pres">
      <dgm:prSet presAssocID="{F8900D14-EAED-48E9-BAB7-463AD9CB625C}" presName="linear" presStyleCnt="0">
        <dgm:presLayoutVars>
          <dgm:animLvl val="lvl"/>
          <dgm:resizeHandles val="exact"/>
        </dgm:presLayoutVars>
      </dgm:prSet>
      <dgm:spPr/>
    </dgm:pt>
    <dgm:pt modelId="{FCC8B39B-8A2C-4F7A-A421-F6E2CBC86579}" type="pres">
      <dgm:prSet presAssocID="{D790C9BA-F3D3-4CA5-A37F-84F6BD0071C6}" presName="parentText" presStyleLbl="node1" presStyleIdx="0" presStyleCnt="7">
        <dgm:presLayoutVars>
          <dgm:chMax val="0"/>
          <dgm:bulletEnabled val="1"/>
        </dgm:presLayoutVars>
      </dgm:prSet>
      <dgm:spPr/>
    </dgm:pt>
    <dgm:pt modelId="{093596FF-0E4C-4478-BD1E-77CB723F672F}" type="pres">
      <dgm:prSet presAssocID="{3289FB81-B437-44F3-B3FA-9F31F145D4C8}" presName="spacer" presStyleCnt="0"/>
      <dgm:spPr/>
    </dgm:pt>
    <dgm:pt modelId="{764C668E-C036-472B-8E05-E01301912E48}" type="pres">
      <dgm:prSet presAssocID="{95363F13-9641-456A-94BB-44AA16F214B5}" presName="parentText" presStyleLbl="node1" presStyleIdx="1" presStyleCnt="7">
        <dgm:presLayoutVars>
          <dgm:chMax val="0"/>
          <dgm:bulletEnabled val="1"/>
        </dgm:presLayoutVars>
      </dgm:prSet>
      <dgm:spPr/>
    </dgm:pt>
    <dgm:pt modelId="{0925831F-9DD7-4440-A419-1D34A87CEA97}" type="pres">
      <dgm:prSet presAssocID="{160E6E74-E9A2-4BF7-BE47-F774F226B804}" presName="spacer" presStyleCnt="0"/>
      <dgm:spPr/>
    </dgm:pt>
    <dgm:pt modelId="{F6624CAE-1A62-4F58-BD68-082A1DD8C0D9}" type="pres">
      <dgm:prSet presAssocID="{8939AFF8-B218-439D-9F74-78954FEB617D}" presName="parentText" presStyleLbl="node1" presStyleIdx="2" presStyleCnt="7">
        <dgm:presLayoutVars>
          <dgm:chMax val="0"/>
          <dgm:bulletEnabled val="1"/>
        </dgm:presLayoutVars>
      </dgm:prSet>
      <dgm:spPr/>
    </dgm:pt>
    <dgm:pt modelId="{6194082A-C735-4F5B-B66B-B5852445CB56}" type="pres">
      <dgm:prSet presAssocID="{A76A64EF-A77E-4409-9D84-D9B36E35158A}" presName="spacer" presStyleCnt="0"/>
      <dgm:spPr/>
    </dgm:pt>
    <dgm:pt modelId="{2FFFDBD8-8F5F-4DB7-9223-E323CD0BC935}" type="pres">
      <dgm:prSet presAssocID="{ED8B4985-C379-4192-B012-B9E2E84E38B6}" presName="parentText" presStyleLbl="node1" presStyleIdx="3" presStyleCnt="7">
        <dgm:presLayoutVars>
          <dgm:chMax val="0"/>
          <dgm:bulletEnabled val="1"/>
        </dgm:presLayoutVars>
      </dgm:prSet>
      <dgm:spPr/>
    </dgm:pt>
    <dgm:pt modelId="{B57CD005-5319-431D-8B06-878CF015D66E}" type="pres">
      <dgm:prSet presAssocID="{449A56A4-BCB6-4810-BF25-F5B624A5285D}" presName="spacer" presStyleCnt="0"/>
      <dgm:spPr/>
    </dgm:pt>
    <dgm:pt modelId="{C4A11564-743F-403D-8C6B-20986C6C0FEC}" type="pres">
      <dgm:prSet presAssocID="{E560B981-F36E-4E32-8835-E33CF51E192A}" presName="parentText" presStyleLbl="node1" presStyleIdx="4" presStyleCnt="7">
        <dgm:presLayoutVars>
          <dgm:chMax val="0"/>
          <dgm:bulletEnabled val="1"/>
        </dgm:presLayoutVars>
      </dgm:prSet>
      <dgm:spPr/>
    </dgm:pt>
    <dgm:pt modelId="{A49469EE-1509-4218-8D09-1684FD4A615C}" type="pres">
      <dgm:prSet presAssocID="{3BF3B7A9-DED4-469F-8525-3124D421831E}" presName="spacer" presStyleCnt="0"/>
      <dgm:spPr/>
    </dgm:pt>
    <dgm:pt modelId="{B4BAA329-E106-4D2C-B914-55F241059F35}" type="pres">
      <dgm:prSet presAssocID="{C4D016FA-8A3B-4DE0-ACEB-50F9F25485F3}" presName="parentText" presStyleLbl="node1" presStyleIdx="5" presStyleCnt="7">
        <dgm:presLayoutVars>
          <dgm:chMax val="0"/>
          <dgm:bulletEnabled val="1"/>
        </dgm:presLayoutVars>
      </dgm:prSet>
      <dgm:spPr/>
    </dgm:pt>
    <dgm:pt modelId="{C6619F13-560B-40E7-BA9B-48768B1EF1C7}" type="pres">
      <dgm:prSet presAssocID="{52DDE629-CAE0-48E2-B279-0E8468B9ACF3}" presName="spacer" presStyleCnt="0"/>
      <dgm:spPr/>
    </dgm:pt>
    <dgm:pt modelId="{F8FEBEFC-6982-4EAE-9915-72C906387B85}" type="pres">
      <dgm:prSet presAssocID="{515F4A86-6C98-4A5C-88A3-D7ED06DCC9D0}" presName="parentText" presStyleLbl="node1" presStyleIdx="6" presStyleCnt="7">
        <dgm:presLayoutVars>
          <dgm:chMax val="0"/>
          <dgm:bulletEnabled val="1"/>
        </dgm:presLayoutVars>
      </dgm:prSet>
      <dgm:spPr/>
    </dgm:pt>
  </dgm:ptLst>
  <dgm:cxnLst>
    <dgm:cxn modelId="{1FAFED18-BCD9-4691-A537-95F619208B75}" type="presOf" srcId="{515F4A86-6C98-4A5C-88A3-D7ED06DCC9D0}" destId="{F8FEBEFC-6982-4EAE-9915-72C906387B85}" srcOrd="0" destOrd="0" presId="urn:microsoft.com/office/officeart/2005/8/layout/vList2"/>
    <dgm:cxn modelId="{B8498BB2-D7B4-4E2C-8D51-AF993184B02E}" type="presOf" srcId="{D790C9BA-F3D3-4CA5-A37F-84F6BD0071C6}" destId="{FCC8B39B-8A2C-4F7A-A421-F6E2CBC86579}" srcOrd="0" destOrd="0" presId="urn:microsoft.com/office/officeart/2005/8/layout/vList2"/>
    <dgm:cxn modelId="{5FBD1A9B-8AE1-47B8-AC40-AB6AD5997025}" srcId="{F8900D14-EAED-48E9-BAB7-463AD9CB625C}" destId="{95363F13-9641-456A-94BB-44AA16F214B5}" srcOrd="1" destOrd="0" parTransId="{D6E7910F-71A1-4022-BF8C-905B0E29D46A}" sibTransId="{160E6E74-E9A2-4BF7-BE47-F774F226B804}"/>
    <dgm:cxn modelId="{F2A9FE95-C16B-4718-9A42-E390CBCEFDF2}" type="presOf" srcId="{F8900D14-EAED-48E9-BAB7-463AD9CB625C}" destId="{20B9E2ED-6CE4-4568-B1A0-F4B2A2FEC467}" srcOrd="0" destOrd="0" presId="urn:microsoft.com/office/officeart/2005/8/layout/vList2"/>
    <dgm:cxn modelId="{8E2A8889-48C2-4B15-BF98-902012657E1D}" srcId="{F8900D14-EAED-48E9-BAB7-463AD9CB625C}" destId="{E560B981-F36E-4E32-8835-E33CF51E192A}" srcOrd="4" destOrd="0" parTransId="{018CD486-E68B-4A56-85F7-1DA893E3BD83}" sibTransId="{3BF3B7A9-DED4-469F-8525-3124D421831E}"/>
    <dgm:cxn modelId="{CD2E0167-72CC-4CE1-81AD-15AAA965B4A5}" type="presOf" srcId="{95363F13-9641-456A-94BB-44AA16F214B5}" destId="{764C668E-C036-472B-8E05-E01301912E48}" srcOrd="0" destOrd="0" presId="urn:microsoft.com/office/officeart/2005/8/layout/vList2"/>
    <dgm:cxn modelId="{9B69EAED-3988-45DE-BA70-5CDE1146171E}" srcId="{F8900D14-EAED-48E9-BAB7-463AD9CB625C}" destId="{C4D016FA-8A3B-4DE0-ACEB-50F9F25485F3}" srcOrd="5" destOrd="0" parTransId="{150CF385-104D-4F26-AC01-1367EBC47CE7}" sibTransId="{52DDE629-CAE0-48E2-B279-0E8468B9ACF3}"/>
    <dgm:cxn modelId="{FC975313-9A44-484A-87F3-76F945FDDC78}" srcId="{F8900D14-EAED-48E9-BAB7-463AD9CB625C}" destId="{8939AFF8-B218-439D-9F74-78954FEB617D}" srcOrd="2" destOrd="0" parTransId="{4E5FA8B4-DC3F-4065-B30D-265E328E3040}" sibTransId="{A76A64EF-A77E-4409-9D84-D9B36E35158A}"/>
    <dgm:cxn modelId="{FD8BD980-EE17-4054-9C34-E057D943357E}" srcId="{F8900D14-EAED-48E9-BAB7-463AD9CB625C}" destId="{ED8B4985-C379-4192-B012-B9E2E84E38B6}" srcOrd="3" destOrd="0" parTransId="{D259978F-821C-485A-BBE1-9D630D05E530}" sibTransId="{449A56A4-BCB6-4810-BF25-F5B624A5285D}"/>
    <dgm:cxn modelId="{F72E8A7B-B734-4744-BDC0-373BBA6F705D}" srcId="{F8900D14-EAED-48E9-BAB7-463AD9CB625C}" destId="{D790C9BA-F3D3-4CA5-A37F-84F6BD0071C6}" srcOrd="0" destOrd="0" parTransId="{5FE28FE2-6AD4-41B7-9CE8-66140D678A29}" sibTransId="{3289FB81-B437-44F3-B3FA-9F31F145D4C8}"/>
    <dgm:cxn modelId="{61F32451-F3F2-4893-AB70-E5190A51F11B}" type="presOf" srcId="{ED8B4985-C379-4192-B012-B9E2E84E38B6}" destId="{2FFFDBD8-8F5F-4DB7-9223-E323CD0BC935}" srcOrd="0" destOrd="0" presId="urn:microsoft.com/office/officeart/2005/8/layout/vList2"/>
    <dgm:cxn modelId="{03A2DC6E-BBC1-4627-96FF-ADC8FB9318FB}" srcId="{F8900D14-EAED-48E9-BAB7-463AD9CB625C}" destId="{515F4A86-6C98-4A5C-88A3-D7ED06DCC9D0}" srcOrd="6" destOrd="0" parTransId="{D4FFC0B4-70C1-43FB-B21B-A98CD7FFBA00}" sibTransId="{32836361-25D9-4CFD-8814-43FB2553DA0C}"/>
    <dgm:cxn modelId="{08FB6E5B-5B83-4B1C-AB9D-24FE1B4A7286}" type="presOf" srcId="{C4D016FA-8A3B-4DE0-ACEB-50F9F25485F3}" destId="{B4BAA329-E106-4D2C-B914-55F241059F35}" srcOrd="0" destOrd="0" presId="urn:microsoft.com/office/officeart/2005/8/layout/vList2"/>
    <dgm:cxn modelId="{DD215C5F-47E9-448B-895E-5CC74654A99F}" type="presOf" srcId="{8939AFF8-B218-439D-9F74-78954FEB617D}" destId="{F6624CAE-1A62-4F58-BD68-082A1DD8C0D9}" srcOrd="0" destOrd="0" presId="urn:microsoft.com/office/officeart/2005/8/layout/vList2"/>
    <dgm:cxn modelId="{DFE160FE-1EB1-4602-859D-3FBDFE41878F}" type="presOf" srcId="{E560B981-F36E-4E32-8835-E33CF51E192A}" destId="{C4A11564-743F-403D-8C6B-20986C6C0FEC}" srcOrd="0" destOrd="0" presId="urn:microsoft.com/office/officeart/2005/8/layout/vList2"/>
    <dgm:cxn modelId="{EB81288F-0F21-4C15-8E60-E191B5949EB2}" type="presParOf" srcId="{20B9E2ED-6CE4-4568-B1A0-F4B2A2FEC467}" destId="{FCC8B39B-8A2C-4F7A-A421-F6E2CBC86579}" srcOrd="0" destOrd="0" presId="urn:microsoft.com/office/officeart/2005/8/layout/vList2"/>
    <dgm:cxn modelId="{868DF655-3FEA-4EC8-9A0A-E93512C86351}" type="presParOf" srcId="{20B9E2ED-6CE4-4568-B1A0-F4B2A2FEC467}" destId="{093596FF-0E4C-4478-BD1E-77CB723F672F}" srcOrd="1" destOrd="0" presId="urn:microsoft.com/office/officeart/2005/8/layout/vList2"/>
    <dgm:cxn modelId="{A4821272-185E-4CD5-8827-4783CDB0AA2F}" type="presParOf" srcId="{20B9E2ED-6CE4-4568-B1A0-F4B2A2FEC467}" destId="{764C668E-C036-472B-8E05-E01301912E48}" srcOrd="2" destOrd="0" presId="urn:microsoft.com/office/officeart/2005/8/layout/vList2"/>
    <dgm:cxn modelId="{7A442907-E408-454A-98AD-6BEC30B38EF6}" type="presParOf" srcId="{20B9E2ED-6CE4-4568-B1A0-F4B2A2FEC467}" destId="{0925831F-9DD7-4440-A419-1D34A87CEA97}" srcOrd="3" destOrd="0" presId="urn:microsoft.com/office/officeart/2005/8/layout/vList2"/>
    <dgm:cxn modelId="{0737040E-58E5-41F5-BC77-8EF3207A3D6F}" type="presParOf" srcId="{20B9E2ED-6CE4-4568-B1A0-F4B2A2FEC467}" destId="{F6624CAE-1A62-4F58-BD68-082A1DD8C0D9}" srcOrd="4" destOrd="0" presId="urn:microsoft.com/office/officeart/2005/8/layout/vList2"/>
    <dgm:cxn modelId="{1E37250C-F27D-49D4-9062-4D1228D94F92}" type="presParOf" srcId="{20B9E2ED-6CE4-4568-B1A0-F4B2A2FEC467}" destId="{6194082A-C735-4F5B-B66B-B5852445CB56}" srcOrd="5" destOrd="0" presId="urn:microsoft.com/office/officeart/2005/8/layout/vList2"/>
    <dgm:cxn modelId="{330B9363-7930-4C6C-A27A-C3D9F067ED22}" type="presParOf" srcId="{20B9E2ED-6CE4-4568-B1A0-F4B2A2FEC467}" destId="{2FFFDBD8-8F5F-4DB7-9223-E323CD0BC935}" srcOrd="6" destOrd="0" presId="urn:microsoft.com/office/officeart/2005/8/layout/vList2"/>
    <dgm:cxn modelId="{6B0BC2C4-ED16-45BB-B443-2FE189A6117E}" type="presParOf" srcId="{20B9E2ED-6CE4-4568-B1A0-F4B2A2FEC467}" destId="{B57CD005-5319-431D-8B06-878CF015D66E}" srcOrd="7" destOrd="0" presId="urn:microsoft.com/office/officeart/2005/8/layout/vList2"/>
    <dgm:cxn modelId="{17B1AF08-4DCE-4FF3-83AC-9D0A1F1A8AF3}" type="presParOf" srcId="{20B9E2ED-6CE4-4568-B1A0-F4B2A2FEC467}" destId="{C4A11564-743F-403D-8C6B-20986C6C0FEC}" srcOrd="8" destOrd="0" presId="urn:microsoft.com/office/officeart/2005/8/layout/vList2"/>
    <dgm:cxn modelId="{A29C0CA5-7594-4DFF-AD78-A0B9F7ED9F61}" type="presParOf" srcId="{20B9E2ED-6CE4-4568-B1A0-F4B2A2FEC467}" destId="{A49469EE-1509-4218-8D09-1684FD4A615C}" srcOrd="9" destOrd="0" presId="urn:microsoft.com/office/officeart/2005/8/layout/vList2"/>
    <dgm:cxn modelId="{19EA5206-2007-4242-9209-E661BBBAB016}" type="presParOf" srcId="{20B9E2ED-6CE4-4568-B1A0-F4B2A2FEC467}" destId="{B4BAA329-E106-4D2C-B914-55F241059F35}" srcOrd="10" destOrd="0" presId="urn:microsoft.com/office/officeart/2005/8/layout/vList2"/>
    <dgm:cxn modelId="{C6D1C46C-6E21-4193-A74E-0C4CE1EB408C}" type="presParOf" srcId="{20B9E2ED-6CE4-4568-B1A0-F4B2A2FEC467}" destId="{C6619F13-560B-40E7-BA9B-48768B1EF1C7}" srcOrd="11" destOrd="0" presId="urn:microsoft.com/office/officeart/2005/8/layout/vList2"/>
    <dgm:cxn modelId="{9E990E46-6EAC-4B7A-ACC9-8E7BBBBE6F25}" type="presParOf" srcId="{20B9E2ED-6CE4-4568-B1A0-F4B2A2FEC467}" destId="{F8FEBEFC-6982-4EAE-9915-72C906387B85}" srcOrd="1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58714D00-F2B1-4C02-8492-EF93001665A0}" type="doc">
      <dgm:prSet loTypeId="urn:microsoft.com/office/officeart/2005/8/layout/process1" loCatId="process" qsTypeId="urn:microsoft.com/office/officeart/2005/8/quickstyle/simple1" qsCatId="simple" csTypeId="urn:microsoft.com/office/officeart/2005/8/colors/accent1_1" csCatId="accent1" phldr="1"/>
      <dgm:spPr/>
    </dgm:pt>
    <dgm:pt modelId="{1C5B5E19-0E85-47FA-95A1-6D7A04212A5A}">
      <dgm:prSet phldrT="[Text]" custT="1"/>
      <dgm:spPr/>
      <dgm:t>
        <a:bodyPr/>
        <a:lstStyle/>
        <a:p>
          <a:r>
            <a:rPr lang="en-US" sz="1800" dirty="0"/>
            <a:t>Subprime failure had a direct effect on many ABCP programs, with runs that began in August 2007 eventually affecting 40 percent of that $1.2 trillion market. </a:t>
          </a:r>
        </a:p>
      </dgm:t>
    </dgm:pt>
    <dgm:pt modelId="{3D29E547-A9A2-4D2E-947A-A532B1F8084D}" type="parTrans" cxnId="{D78EA804-DABB-47F8-A4A8-C9A28BFB38A7}">
      <dgm:prSet/>
      <dgm:spPr/>
      <dgm:t>
        <a:bodyPr/>
        <a:lstStyle/>
        <a:p>
          <a:endParaRPr lang="en-US"/>
        </a:p>
      </dgm:t>
    </dgm:pt>
    <dgm:pt modelId="{24ACE487-61D9-4904-9EF0-D5DC041E5BCA}" type="sibTrans" cxnId="{D78EA804-DABB-47F8-A4A8-C9A28BFB38A7}">
      <dgm:prSet/>
      <dgm:spPr/>
      <dgm:t>
        <a:bodyPr/>
        <a:lstStyle/>
        <a:p>
          <a:endParaRPr lang="en-US"/>
        </a:p>
      </dgm:t>
    </dgm:pt>
    <dgm:pt modelId="{8BAE40AB-D8D7-4C9A-990A-91B6FF51BEBD}">
      <dgm:prSet phldrT="[Text]" custT="1"/>
      <dgm:spPr/>
      <dgm:t>
        <a:bodyPr/>
        <a:lstStyle/>
        <a:p>
          <a:r>
            <a:rPr lang="en-US" sz="1800" dirty="0"/>
            <a:t>These runs and related price drops in other subprime-related securities caused unprecedented problems for MMFs, where at least forty-three funds required support from their sponsors. </a:t>
          </a:r>
        </a:p>
      </dgm:t>
    </dgm:pt>
    <dgm:pt modelId="{F867C406-B954-4896-909D-718919398DB3}" type="parTrans" cxnId="{E7D4A26B-FF81-47E5-8BD6-042091C96361}">
      <dgm:prSet/>
      <dgm:spPr/>
      <dgm:t>
        <a:bodyPr/>
        <a:lstStyle/>
        <a:p>
          <a:endParaRPr lang="en-US"/>
        </a:p>
      </dgm:t>
    </dgm:pt>
    <dgm:pt modelId="{53AF43BB-05DE-4C38-9E59-AE86F994AE21}" type="sibTrans" cxnId="{E7D4A26B-FF81-47E5-8BD6-042091C96361}">
      <dgm:prSet/>
      <dgm:spPr/>
      <dgm:t>
        <a:bodyPr/>
        <a:lstStyle/>
        <a:p>
          <a:endParaRPr lang="en-US"/>
        </a:p>
      </dgm:t>
    </dgm:pt>
    <dgm:pt modelId="{EF1D0623-F7BB-418B-80BC-7D1961F5E186}">
      <dgm:prSet phldrT="[Text]"/>
      <dgm:spPr>
        <a:ln w="38100">
          <a:solidFill>
            <a:srgbClr val="C00000"/>
          </a:solidFill>
        </a:ln>
      </dgm:spPr>
      <dgm:t>
        <a:bodyPr/>
        <a:lstStyle/>
        <a:p>
          <a:r>
            <a:rPr lang="en-US" dirty="0"/>
            <a:t>After the initial panic of August 2007, interbank markets were slow to recover, with spreads between secured and unsecured funding remaining at high levels throughout the next year. This pressure also manifested itself in repo markets, where haircuts grew steadily throughout the year, adding to the funding pressure on financial intermediaries. </a:t>
          </a:r>
        </a:p>
      </dgm:t>
    </dgm:pt>
    <dgm:pt modelId="{1198C2D7-9430-41D0-8889-C4967D81B2DA}" type="parTrans" cxnId="{9868E8DF-6C34-4BB9-95EB-07372F122D92}">
      <dgm:prSet/>
      <dgm:spPr/>
      <dgm:t>
        <a:bodyPr/>
        <a:lstStyle/>
        <a:p>
          <a:endParaRPr lang="en-US"/>
        </a:p>
      </dgm:t>
    </dgm:pt>
    <dgm:pt modelId="{25D49EF2-C442-47D0-8674-5FF19147CB9A}" type="sibTrans" cxnId="{9868E8DF-6C34-4BB9-95EB-07372F122D92}">
      <dgm:prSet/>
      <dgm:spPr/>
      <dgm:t>
        <a:bodyPr/>
        <a:lstStyle/>
        <a:p>
          <a:endParaRPr lang="en-US"/>
        </a:p>
      </dgm:t>
    </dgm:pt>
    <dgm:pt modelId="{C6FAE991-835F-4629-BA69-9E2D3BCFFB40}">
      <dgm:prSet phldrT="[Text]" custT="1"/>
      <dgm:spPr/>
      <dgm:t>
        <a:bodyPr/>
        <a:lstStyle/>
        <a:p>
          <a:r>
            <a:rPr lang="en-US" sz="1800" dirty="0"/>
            <a:t>When this pressure finally claimed Lehman Brothers as a victim, the stressed interbank markets nearly collapsed, and only recovered after significant government intervention.</a:t>
          </a:r>
        </a:p>
      </dgm:t>
    </dgm:pt>
    <dgm:pt modelId="{03ED2E65-3190-4C8B-A12D-E98B94E899E6}" type="parTrans" cxnId="{DF87BCD3-BBB5-4900-B903-3C2513CF1F9B}">
      <dgm:prSet/>
      <dgm:spPr/>
      <dgm:t>
        <a:bodyPr/>
        <a:lstStyle/>
        <a:p>
          <a:endParaRPr lang="en-US"/>
        </a:p>
      </dgm:t>
    </dgm:pt>
    <dgm:pt modelId="{A6D3C41E-4654-42DB-96DF-2A1784FBD593}" type="sibTrans" cxnId="{DF87BCD3-BBB5-4900-B903-3C2513CF1F9B}">
      <dgm:prSet/>
      <dgm:spPr/>
      <dgm:t>
        <a:bodyPr/>
        <a:lstStyle/>
        <a:p>
          <a:endParaRPr lang="en-US"/>
        </a:p>
      </dgm:t>
    </dgm:pt>
    <dgm:pt modelId="{2E973BB3-F365-4B5E-933D-050CF5ECD499}" type="pres">
      <dgm:prSet presAssocID="{58714D00-F2B1-4C02-8492-EF93001665A0}" presName="Name0" presStyleCnt="0">
        <dgm:presLayoutVars>
          <dgm:dir/>
          <dgm:resizeHandles val="exact"/>
        </dgm:presLayoutVars>
      </dgm:prSet>
      <dgm:spPr/>
    </dgm:pt>
    <dgm:pt modelId="{FAD552CF-022C-419E-A029-9626E05DA065}" type="pres">
      <dgm:prSet presAssocID="{1C5B5E19-0E85-47FA-95A1-6D7A04212A5A}" presName="node" presStyleLbl="node1" presStyleIdx="0" presStyleCnt="4" custScaleY="139634">
        <dgm:presLayoutVars>
          <dgm:bulletEnabled val="1"/>
        </dgm:presLayoutVars>
      </dgm:prSet>
      <dgm:spPr/>
    </dgm:pt>
    <dgm:pt modelId="{30183C5C-8D40-4630-9A54-F0E063F3A69F}" type="pres">
      <dgm:prSet presAssocID="{24ACE487-61D9-4904-9EF0-D5DC041E5BCA}" presName="sibTrans" presStyleLbl="sibTrans2D1" presStyleIdx="0" presStyleCnt="3"/>
      <dgm:spPr/>
    </dgm:pt>
    <dgm:pt modelId="{A26006B8-716D-4378-87A5-2B23169D8773}" type="pres">
      <dgm:prSet presAssocID="{24ACE487-61D9-4904-9EF0-D5DC041E5BCA}" presName="connectorText" presStyleLbl="sibTrans2D1" presStyleIdx="0" presStyleCnt="3"/>
      <dgm:spPr/>
    </dgm:pt>
    <dgm:pt modelId="{21C094B0-1566-4D2F-919C-4247A0EFC1FE}" type="pres">
      <dgm:prSet presAssocID="{8BAE40AB-D8D7-4C9A-990A-91B6FF51BEBD}" presName="node" presStyleLbl="node1" presStyleIdx="1" presStyleCnt="4" custScaleY="139634">
        <dgm:presLayoutVars>
          <dgm:bulletEnabled val="1"/>
        </dgm:presLayoutVars>
      </dgm:prSet>
      <dgm:spPr/>
    </dgm:pt>
    <dgm:pt modelId="{A66A74D2-B9C6-4C70-8AA6-753661A91348}" type="pres">
      <dgm:prSet presAssocID="{53AF43BB-05DE-4C38-9E59-AE86F994AE21}" presName="sibTrans" presStyleLbl="sibTrans2D1" presStyleIdx="1" presStyleCnt="3"/>
      <dgm:spPr/>
    </dgm:pt>
    <dgm:pt modelId="{E18FE005-2D9C-48CE-98F9-E4A4DC606E3B}" type="pres">
      <dgm:prSet presAssocID="{53AF43BB-05DE-4C38-9E59-AE86F994AE21}" presName="connectorText" presStyleLbl="sibTrans2D1" presStyleIdx="1" presStyleCnt="3"/>
      <dgm:spPr/>
    </dgm:pt>
    <dgm:pt modelId="{0AE268A3-19B8-4362-8F3E-552D6762A03B}" type="pres">
      <dgm:prSet presAssocID="{EF1D0623-F7BB-418B-80BC-7D1961F5E186}" presName="node" presStyleLbl="node1" presStyleIdx="2" presStyleCnt="4" custScaleY="139634">
        <dgm:presLayoutVars>
          <dgm:bulletEnabled val="1"/>
        </dgm:presLayoutVars>
      </dgm:prSet>
      <dgm:spPr/>
    </dgm:pt>
    <dgm:pt modelId="{C7030DB3-47DA-45EA-BC5E-8C41E8073F30}" type="pres">
      <dgm:prSet presAssocID="{25D49EF2-C442-47D0-8674-5FF19147CB9A}" presName="sibTrans" presStyleLbl="sibTrans2D1" presStyleIdx="2" presStyleCnt="3"/>
      <dgm:spPr/>
    </dgm:pt>
    <dgm:pt modelId="{4FA29CFE-4E3B-438C-8971-E32C492F7402}" type="pres">
      <dgm:prSet presAssocID="{25D49EF2-C442-47D0-8674-5FF19147CB9A}" presName="connectorText" presStyleLbl="sibTrans2D1" presStyleIdx="2" presStyleCnt="3"/>
      <dgm:spPr/>
    </dgm:pt>
    <dgm:pt modelId="{92A43517-73E9-4220-94F8-705961A4E7AD}" type="pres">
      <dgm:prSet presAssocID="{C6FAE991-835F-4629-BA69-9E2D3BCFFB40}" presName="node" presStyleLbl="node1" presStyleIdx="3" presStyleCnt="4" custScaleY="139634">
        <dgm:presLayoutVars>
          <dgm:bulletEnabled val="1"/>
        </dgm:presLayoutVars>
      </dgm:prSet>
      <dgm:spPr/>
    </dgm:pt>
  </dgm:ptLst>
  <dgm:cxnLst>
    <dgm:cxn modelId="{9868E8DF-6C34-4BB9-95EB-07372F122D92}" srcId="{58714D00-F2B1-4C02-8492-EF93001665A0}" destId="{EF1D0623-F7BB-418B-80BC-7D1961F5E186}" srcOrd="2" destOrd="0" parTransId="{1198C2D7-9430-41D0-8889-C4967D81B2DA}" sibTransId="{25D49EF2-C442-47D0-8674-5FF19147CB9A}"/>
    <dgm:cxn modelId="{DF87BCD3-BBB5-4900-B903-3C2513CF1F9B}" srcId="{58714D00-F2B1-4C02-8492-EF93001665A0}" destId="{C6FAE991-835F-4629-BA69-9E2D3BCFFB40}" srcOrd="3" destOrd="0" parTransId="{03ED2E65-3190-4C8B-A12D-E98B94E899E6}" sibTransId="{A6D3C41E-4654-42DB-96DF-2A1784FBD593}"/>
    <dgm:cxn modelId="{E7D4A26B-FF81-47E5-8BD6-042091C96361}" srcId="{58714D00-F2B1-4C02-8492-EF93001665A0}" destId="{8BAE40AB-D8D7-4C9A-990A-91B6FF51BEBD}" srcOrd="1" destOrd="0" parTransId="{F867C406-B954-4896-909D-718919398DB3}" sibTransId="{53AF43BB-05DE-4C38-9E59-AE86F994AE21}"/>
    <dgm:cxn modelId="{E0472DE8-4CA7-43A0-B23D-E3FFE8D27E26}" type="presOf" srcId="{53AF43BB-05DE-4C38-9E59-AE86F994AE21}" destId="{A66A74D2-B9C6-4C70-8AA6-753661A91348}" srcOrd="0" destOrd="0" presId="urn:microsoft.com/office/officeart/2005/8/layout/process1"/>
    <dgm:cxn modelId="{E9FE5D58-2A8C-46EE-B2AA-126439AC71A0}" type="presOf" srcId="{25D49EF2-C442-47D0-8674-5FF19147CB9A}" destId="{4FA29CFE-4E3B-438C-8971-E32C492F7402}" srcOrd="1" destOrd="0" presId="urn:microsoft.com/office/officeart/2005/8/layout/process1"/>
    <dgm:cxn modelId="{DB09AE10-8C6A-4769-9263-7BCD61E38FF1}" type="presOf" srcId="{24ACE487-61D9-4904-9EF0-D5DC041E5BCA}" destId="{A26006B8-716D-4378-87A5-2B23169D8773}" srcOrd="1" destOrd="0" presId="urn:microsoft.com/office/officeart/2005/8/layout/process1"/>
    <dgm:cxn modelId="{D78EA804-DABB-47F8-A4A8-C9A28BFB38A7}" srcId="{58714D00-F2B1-4C02-8492-EF93001665A0}" destId="{1C5B5E19-0E85-47FA-95A1-6D7A04212A5A}" srcOrd="0" destOrd="0" parTransId="{3D29E547-A9A2-4D2E-947A-A532B1F8084D}" sibTransId="{24ACE487-61D9-4904-9EF0-D5DC041E5BCA}"/>
    <dgm:cxn modelId="{35925A83-A28B-4FDF-B56E-9F2C4B433039}" type="presOf" srcId="{8BAE40AB-D8D7-4C9A-990A-91B6FF51BEBD}" destId="{21C094B0-1566-4D2F-919C-4247A0EFC1FE}" srcOrd="0" destOrd="0" presId="urn:microsoft.com/office/officeart/2005/8/layout/process1"/>
    <dgm:cxn modelId="{CFB7F89E-8CC7-4773-A55B-0F260FFBAE36}" type="presOf" srcId="{58714D00-F2B1-4C02-8492-EF93001665A0}" destId="{2E973BB3-F365-4B5E-933D-050CF5ECD499}" srcOrd="0" destOrd="0" presId="urn:microsoft.com/office/officeart/2005/8/layout/process1"/>
    <dgm:cxn modelId="{2E6D76BB-C593-4C69-B3E9-76781F380825}" type="presOf" srcId="{25D49EF2-C442-47D0-8674-5FF19147CB9A}" destId="{C7030DB3-47DA-45EA-BC5E-8C41E8073F30}" srcOrd="0" destOrd="0" presId="urn:microsoft.com/office/officeart/2005/8/layout/process1"/>
    <dgm:cxn modelId="{A35C7F58-14C5-44C5-9C12-0BD8C39CFA3B}" type="presOf" srcId="{C6FAE991-835F-4629-BA69-9E2D3BCFFB40}" destId="{92A43517-73E9-4220-94F8-705961A4E7AD}" srcOrd="0" destOrd="0" presId="urn:microsoft.com/office/officeart/2005/8/layout/process1"/>
    <dgm:cxn modelId="{E626714A-446E-4330-8806-5BB246DF7467}" type="presOf" srcId="{53AF43BB-05DE-4C38-9E59-AE86F994AE21}" destId="{E18FE005-2D9C-48CE-98F9-E4A4DC606E3B}" srcOrd="1" destOrd="0" presId="urn:microsoft.com/office/officeart/2005/8/layout/process1"/>
    <dgm:cxn modelId="{76E228AA-ADDA-440A-9CB5-1FA3EBA53D8A}" type="presOf" srcId="{24ACE487-61D9-4904-9EF0-D5DC041E5BCA}" destId="{30183C5C-8D40-4630-9A54-F0E063F3A69F}" srcOrd="0" destOrd="0" presId="urn:microsoft.com/office/officeart/2005/8/layout/process1"/>
    <dgm:cxn modelId="{1B7D732D-B9CD-4879-A46B-E45974ADB797}" type="presOf" srcId="{1C5B5E19-0E85-47FA-95A1-6D7A04212A5A}" destId="{FAD552CF-022C-419E-A029-9626E05DA065}" srcOrd="0" destOrd="0" presId="urn:microsoft.com/office/officeart/2005/8/layout/process1"/>
    <dgm:cxn modelId="{CA49E20D-63B8-4C75-B3B2-CAC8631EC896}" type="presOf" srcId="{EF1D0623-F7BB-418B-80BC-7D1961F5E186}" destId="{0AE268A3-19B8-4362-8F3E-552D6762A03B}" srcOrd="0" destOrd="0" presId="urn:microsoft.com/office/officeart/2005/8/layout/process1"/>
    <dgm:cxn modelId="{BE067829-91C3-4B05-90AE-7C86250B9823}" type="presParOf" srcId="{2E973BB3-F365-4B5E-933D-050CF5ECD499}" destId="{FAD552CF-022C-419E-A029-9626E05DA065}" srcOrd="0" destOrd="0" presId="urn:microsoft.com/office/officeart/2005/8/layout/process1"/>
    <dgm:cxn modelId="{C3069EC8-0394-47B0-898E-0C77B62A1819}" type="presParOf" srcId="{2E973BB3-F365-4B5E-933D-050CF5ECD499}" destId="{30183C5C-8D40-4630-9A54-F0E063F3A69F}" srcOrd="1" destOrd="0" presId="urn:microsoft.com/office/officeart/2005/8/layout/process1"/>
    <dgm:cxn modelId="{40208F97-0C82-4CE9-AE52-E2E80658C842}" type="presParOf" srcId="{30183C5C-8D40-4630-9A54-F0E063F3A69F}" destId="{A26006B8-716D-4378-87A5-2B23169D8773}" srcOrd="0" destOrd="0" presId="urn:microsoft.com/office/officeart/2005/8/layout/process1"/>
    <dgm:cxn modelId="{8505EE77-FBFC-4777-BCEE-9C74E4233AD9}" type="presParOf" srcId="{2E973BB3-F365-4B5E-933D-050CF5ECD499}" destId="{21C094B0-1566-4D2F-919C-4247A0EFC1FE}" srcOrd="2" destOrd="0" presId="urn:microsoft.com/office/officeart/2005/8/layout/process1"/>
    <dgm:cxn modelId="{6CF53909-37B4-476D-8112-2DDEEDE09B90}" type="presParOf" srcId="{2E973BB3-F365-4B5E-933D-050CF5ECD499}" destId="{A66A74D2-B9C6-4C70-8AA6-753661A91348}" srcOrd="3" destOrd="0" presId="urn:microsoft.com/office/officeart/2005/8/layout/process1"/>
    <dgm:cxn modelId="{FC515C7B-8D49-45F4-9783-7807BDA86318}" type="presParOf" srcId="{A66A74D2-B9C6-4C70-8AA6-753661A91348}" destId="{E18FE005-2D9C-48CE-98F9-E4A4DC606E3B}" srcOrd="0" destOrd="0" presId="urn:microsoft.com/office/officeart/2005/8/layout/process1"/>
    <dgm:cxn modelId="{842C691B-873E-4F84-8849-DBBDF2D2F3ED}" type="presParOf" srcId="{2E973BB3-F365-4B5E-933D-050CF5ECD499}" destId="{0AE268A3-19B8-4362-8F3E-552D6762A03B}" srcOrd="4" destOrd="0" presId="urn:microsoft.com/office/officeart/2005/8/layout/process1"/>
    <dgm:cxn modelId="{6404F4BF-9F23-4354-9D3B-07C648BC1A0A}" type="presParOf" srcId="{2E973BB3-F365-4B5E-933D-050CF5ECD499}" destId="{C7030DB3-47DA-45EA-BC5E-8C41E8073F30}" srcOrd="5" destOrd="0" presId="urn:microsoft.com/office/officeart/2005/8/layout/process1"/>
    <dgm:cxn modelId="{D751224D-8565-4436-A085-66FD2BE6413C}" type="presParOf" srcId="{C7030DB3-47DA-45EA-BC5E-8C41E8073F30}" destId="{4FA29CFE-4E3B-438C-8971-E32C492F7402}" srcOrd="0" destOrd="0" presId="urn:microsoft.com/office/officeart/2005/8/layout/process1"/>
    <dgm:cxn modelId="{69AE49F0-C555-4B18-BC37-6F25BAA6A1DB}" type="presParOf" srcId="{2E973BB3-F365-4B5E-933D-050CF5ECD499}" destId="{92A43517-73E9-4220-94F8-705961A4E7AD}" srcOrd="6"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76FCDF1B-F073-4226-AB21-6E56CE68704A}" type="doc">
      <dgm:prSet loTypeId="urn:microsoft.com/office/officeart/2008/layout/LinedList" loCatId="list" qsTypeId="urn:microsoft.com/office/officeart/2005/8/quickstyle/simple1" qsCatId="simple" csTypeId="urn:microsoft.com/office/officeart/2005/8/colors/accent1_2" csCatId="accent1" phldr="1"/>
      <dgm:spPr/>
      <dgm:t>
        <a:bodyPr/>
        <a:lstStyle/>
        <a:p>
          <a:endParaRPr lang="en-US"/>
        </a:p>
      </dgm:t>
    </dgm:pt>
    <dgm:pt modelId="{4FDFA5F3-B1B6-4364-819A-59E37A30DC4E}">
      <dgm:prSet phldrT="[Text]"/>
      <dgm:spPr/>
      <dgm:t>
        <a:bodyPr/>
        <a:lstStyle/>
        <a:p>
          <a:r>
            <a:rPr lang="en-US" dirty="0"/>
            <a:t>Gorton and </a:t>
          </a:r>
          <a:r>
            <a:rPr lang="en-US" dirty="0" err="1"/>
            <a:t>Metrick’s</a:t>
          </a:r>
          <a:r>
            <a:rPr lang="en-US" dirty="0"/>
            <a:t> paper is a great read for those looking to learn about the financial crisis. Their paper consolidates research published in 16 documents</a:t>
          </a:r>
        </a:p>
      </dgm:t>
    </dgm:pt>
    <dgm:pt modelId="{D62AEDE6-40A7-4FB1-9D35-84518A4D8C18}" type="parTrans" cxnId="{34A388C0-21D7-4A55-93E4-85E4858DA9DF}">
      <dgm:prSet/>
      <dgm:spPr/>
      <dgm:t>
        <a:bodyPr/>
        <a:lstStyle/>
        <a:p>
          <a:endParaRPr lang="en-US"/>
        </a:p>
      </dgm:t>
    </dgm:pt>
    <dgm:pt modelId="{39288CF5-89E5-4659-9E3A-CEBD195C0B32}" type="sibTrans" cxnId="{34A388C0-21D7-4A55-93E4-85E4858DA9DF}">
      <dgm:prSet/>
      <dgm:spPr/>
      <dgm:t>
        <a:bodyPr/>
        <a:lstStyle/>
        <a:p>
          <a:endParaRPr lang="en-US"/>
        </a:p>
      </dgm:t>
    </dgm:pt>
    <dgm:pt modelId="{AC99C074-09B7-42CF-8AF6-8C25660F0E26}">
      <dgm:prSet phldrT="[Text]"/>
      <dgm:spPr/>
      <dgm:t>
        <a:bodyPr/>
        <a:lstStyle/>
        <a:p>
          <a:r>
            <a:rPr lang="en-US" dirty="0"/>
            <a:t>The paper does not talk about what led to the weakness in the subprime market</a:t>
          </a:r>
        </a:p>
      </dgm:t>
    </dgm:pt>
    <dgm:pt modelId="{980628E3-C27C-424D-AD58-3A1840FE3387}" type="parTrans" cxnId="{42D6788A-71D1-42F1-816E-AF5F8ECF296C}">
      <dgm:prSet/>
      <dgm:spPr/>
      <dgm:t>
        <a:bodyPr/>
        <a:lstStyle/>
        <a:p>
          <a:endParaRPr lang="en-US"/>
        </a:p>
      </dgm:t>
    </dgm:pt>
    <dgm:pt modelId="{E3E7E586-D8DF-40BC-B0A9-8FE6D988173C}" type="sibTrans" cxnId="{42D6788A-71D1-42F1-816E-AF5F8ECF296C}">
      <dgm:prSet/>
      <dgm:spPr/>
      <dgm:t>
        <a:bodyPr/>
        <a:lstStyle/>
        <a:p>
          <a:endParaRPr lang="en-US"/>
        </a:p>
      </dgm:t>
    </dgm:pt>
    <dgm:pt modelId="{FA807565-82BF-444D-8C10-3D0669FDE3FA}">
      <dgm:prSet phldrT="[Text]"/>
      <dgm:spPr/>
      <dgm:t>
        <a:bodyPr/>
        <a:lstStyle/>
        <a:p>
          <a:r>
            <a:rPr lang="en-US" dirty="0"/>
            <a:t>Unregulated shadow banking seems like a key factor in the happenings that led to the crisis</a:t>
          </a:r>
        </a:p>
      </dgm:t>
    </dgm:pt>
    <dgm:pt modelId="{9B6D9347-03C3-4369-8F76-03AD5991CDD8}" type="parTrans" cxnId="{6D34FEE3-E8F5-44BF-99FA-921FE62DB975}">
      <dgm:prSet/>
      <dgm:spPr/>
      <dgm:t>
        <a:bodyPr/>
        <a:lstStyle/>
        <a:p>
          <a:endParaRPr lang="en-US"/>
        </a:p>
      </dgm:t>
    </dgm:pt>
    <dgm:pt modelId="{9D8FEE64-8575-4F61-9242-AC76E89BF3C4}" type="sibTrans" cxnId="{6D34FEE3-E8F5-44BF-99FA-921FE62DB975}">
      <dgm:prSet/>
      <dgm:spPr/>
      <dgm:t>
        <a:bodyPr/>
        <a:lstStyle/>
        <a:p>
          <a:endParaRPr lang="en-US"/>
        </a:p>
      </dgm:t>
    </dgm:pt>
    <dgm:pt modelId="{3AB314AD-F72A-41BD-AC00-8EB4A6E0B7B9}">
      <dgm:prSet phldrT="[Text]"/>
      <dgm:spPr/>
      <dgm:t>
        <a:bodyPr/>
        <a:lstStyle/>
        <a:p>
          <a:r>
            <a:rPr lang="en-US" dirty="0"/>
            <a:t>More research is required to identify predictors for crises, and the direction of causality between credit booms and crises</a:t>
          </a:r>
        </a:p>
      </dgm:t>
    </dgm:pt>
    <dgm:pt modelId="{02114079-E676-429B-BE82-156EC645FCEC}" type="parTrans" cxnId="{CE88F70A-8F4F-4A8C-9F14-7C1DF6B4E152}">
      <dgm:prSet/>
      <dgm:spPr/>
      <dgm:t>
        <a:bodyPr/>
        <a:lstStyle/>
        <a:p>
          <a:endParaRPr lang="en-US"/>
        </a:p>
      </dgm:t>
    </dgm:pt>
    <dgm:pt modelId="{BE08E0BA-31C7-4E1B-BA35-725FACA2F6C2}" type="sibTrans" cxnId="{CE88F70A-8F4F-4A8C-9F14-7C1DF6B4E152}">
      <dgm:prSet/>
      <dgm:spPr/>
      <dgm:t>
        <a:bodyPr/>
        <a:lstStyle/>
        <a:p>
          <a:endParaRPr lang="en-US"/>
        </a:p>
      </dgm:t>
    </dgm:pt>
    <dgm:pt modelId="{F5A3A589-606D-4B7A-9C5A-7D251A4592E8}">
      <dgm:prSet phldrT="[Text]"/>
      <dgm:spPr/>
      <dgm:t>
        <a:bodyPr/>
        <a:lstStyle/>
        <a:p>
          <a:endParaRPr lang="en-US" dirty="0"/>
        </a:p>
      </dgm:t>
    </dgm:pt>
    <dgm:pt modelId="{3F37FDB6-4B26-4B1F-BA64-0EF87CE29C61}" type="parTrans" cxnId="{B7CBECD2-DB6B-4F4B-96C6-FB2802B3DCAA}">
      <dgm:prSet/>
      <dgm:spPr/>
      <dgm:t>
        <a:bodyPr/>
        <a:lstStyle/>
        <a:p>
          <a:endParaRPr lang="en-US"/>
        </a:p>
      </dgm:t>
    </dgm:pt>
    <dgm:pt modelId="{87C83A09-0CCD-47BE-AB0C-978409046CEE}" type="sibTrans" cxnId="{B7CBECD2-DB6B-4F4B-96C6-FB2802B3DCAA}">
      <dgm:prSet/>
      <dgm:spPr/>
      <dgm:t>
        <a:bodyPr/>
        <a:lstStyle/>
        <a:p>
          <a:endParaRPr lang="en-US"/>
        </a:p>
      </dgm:t>
    </dgm:pt>
    <dgm:pt modelId="{5756A863-15EF-42BD-840A-43433BFD1331}" type="pres">
      <dgm:prSet presAssocID="{76FCDF1B-F073-4226-AB21-6E56CE68704A}" presName="vert0" presStyleCnt="0">
        <dgm:presLayoutVars>
          <dgm:dir/>
          <dgm:animOne val="branch"/>
          <dgm:animLvl val="lvl"/>
        </dgm:presLayoutVars>
      </dgm:prSet>
      <dgm:spPr/>
    </dgm:pt>
    <dgm:pt modelId="{F679B2C8-C818-4BA1-A0B8-A0846752BC21}" type="pres">
      <dgm:prSet presAssocID="{4FDFA5F3-B1B6-4364-819A-59E37A30DC4E}" presName="thickLine" presStyleLbl="alignNode1" presStyleIdx="0" presStyleCnt="5"/>
      <dgm:spPr/>
    </dgm:pt>
    <dgm:pt modelId="{E2115385-848E-4B41-8C49-E38FA8F3573E}" type="pres">
      <dgm:prSet presAssocID="{4FDFA5F3-B1B6-4364-819A-59E37A30DC4E}" presName="horz1" presStyleCnt="0"/>
      <dgm:spPr/>
    </dgm:pt>
    <dgm:pt modelId="{B0A3C9DF-A703-45B5-88C3-1D2AB653AFC4}" type="pres">
      <dgm:prSet presAssocID="{4FDFA5F3-B1B6-4364-819A-59E37A30DC4E}" presName="tx1" presStyleLbl="revTx" presStyleIdx="0" presStyleCnt="5"/>
      <dgm:spPr/>
    </dgm:pt>
    <dgm:pt modelId="{B0E0F2EA-6C83-4B21-86E6-C2A87DCCD35D}" type="pres">
      <dgm:prSet presAssocID="{4FDFA5F3-B1B6-4364-819A-59E37A30DC4E}" presName="vert1" presStyleCnt="0"/>
      <dgm:spPr/>
    </dgm:pt>
    <dgm:pt modelId="{A6614224-27F0-4DAB-8734-41065A4FE8C1}" type="pres">
      <dgm:prSet presAssocID="{AC99C074-09B7-42CF-8AF6-8C25660F0E26}" presName="thickLine" presStyleLbl="alignNode1" presStyleIdx="1" presStyleCnt="5"/>
      <dgm:spPr/>
    </dgm:pt>
    <dgm:pt modelId="{F823658A-861F-4C32-BA6B-369861428D22}" type="pres">
      <dgm:prSet presAssocID="{AC99C074-09B7-42CF-8AF6-8C25660F0E26}" presName="horz1" presStyleCnt="0"/>
      <dgm:spPr/>
    </dgm:pt>
    <dgm:pt modelId="{63CDBA79-4FF6-4DCD-8EBF-F46F23C02484}" type="pres">
      <dgm:prSet presAssocID="{AC99C074-09B7-42CF-8AF6-8C25660F0E26}" presName="tx1" presStyleLbl="revTx" presStyleIdx="1" presStyleCnt="5"/>
      <dgm:spPr/>
    </dgm:pt>
    <dgm:pt modelId="{4D70A759-A64F-4E2A-9F87-8E31DA8BB67D}" type="pres">
      <dgm:prSet presAssocID="{AC99C074-09B7-42CF-8AF6-8C25660F0E26}" presName="vert1" presStyleCnt="0"/>
      <dgm:spPr/>
    </dgm:pt>
    <dgm:pt modelId="{1EC7F279-ABE4-4BF9-AEE9-F93704F42C54}" type="pres">
      <dgm:prSet presAssocID="{FA807565-82BF-444D-8C10-3D0669FDE3FA}" presName="thickLine" presStyleLbl="alignNode1" presStyleIdx="2" presStyleCnt="5"/>
      <dgm:spPr/>
    </dgm:pt>
    <dgm:pt modelId="{159471C1-DBAE-4A35-817B-0622BD7349FC}" type="pres">
      <dgm:prSet presAssocID="{FA807565-82BF-444D-8C10-3D0669FDE3FA}" presName="horz1" presStyleCnt="0"/>
      <dgm:spPr/>
    </dgm:pt>
    <dgm:pt modelId="{A4A97672-7434-47C6-B4D5-5CE6B12E1917}" type="pres">
      <dgm:prSet presAssocID="{FA807565-82BF-444D-8C10-3D0669FDE3FA}" presName="tx1" presStyleLbl="revTx" presStyleIdx="2" presStyleCnt="5"/>
      <dgm:spPr/>
    </dgm:pt>
    <dgm:pt modelId="{60FECD02-5299-45C7-8F98-A88ED6BC0F1E}" type="pres">
      <dgm:prSet presAssocID="{FA807565-82BF-444D-8C10-3D0669FDE3FA}" presName="vert1" presStyleCnt="0"/>
      <dgm:spPr/>
    </dgm:pt>
    <dgm:pt modelId="{2E7548B8-A8C0-46E1-BEBA-7D8647D1D156}" type="pres">
      <dgm:prSet presAssocID="{3AB314AD-F72A-41BD-AC00-8EB4A6E0B7B9}" presName="thickLine" presStyleLbl="alignNode1" presStyleIdx="3" presStyleCnt="5"/>
      <dgm:spPr/>
    </dgm:pt>
    <dgm:pt modelId="{D58CA1C5-D41E-40EE-97BF-5CF0770E5460}" type="pres">
      <dgm:prSet presAssocID="{3AB314AD-F72A-41BD-AC00-8EB4A6E0B7B9}" presName="horz1" presStyleCnt="0"/>
      <dgm:spPr/>
    </dgm:pt>
    <dgm:pt modelId="{28AC3E05-0274-4D3F-A243-C95F3E930C03}" type="pres">
      <dgm:prSet presAssocID="{3AB314AD-F72A-41BD-AC00-8EB4A6E0B7B9}" presName="tx1" presStyleLbl="revTx" presStyleIdx="3" presStyleCnt="5"/>
      <dgm:spPr/>
    </dgm:pt>
    <dgm:pt modelId="{4E6221A6-9C2B-4622-9940-B4D09049D095}" type="pres">
      <dgm:prSet presAssocID="{3AB314AD-F72A-41BD-AC00-8EB4A6E0B7B9}" presName="vert1" presStyleCnt="0"/>
      <dgm:spPr/>
    </dgm:pt>
    <dgm:pt modelId="{58FD206C-4F5F-4296-92CB-5811C364F68E}" type="pres">
      <dgm:prSet presAssocID="{F5A3A589-606D-4B7A-9C5A-7D251A4592E8}" presName="thickLine" presStyleLbl="alignNode1" presStyleIdx="4" presStyleCnt="5"/>
      <dgm:spPr/>
    </dgm:pt>
    <dgm:pt modelId="{1F0F702E-D83C-417E-875C-AF9C04DFD108}" type="pres">
      <dgm:prSet presAssocID="{F5A3A589-606D-4B7A-9C5A-7D251A4592E8}" presName="horz1" presStyleCnt="0"/>
      <dgm:spPr/>
    </dgm:pt>
    <dgm:pt modelId="{1C5EC1CF-BDF6-47A8-ACE3-E35DD6A9A87E}" type="pres">
      <dgm:prSet presAssocID="{F5A3A589-606D-4B7A-9C5A-7D251A4592E8}" presName="tx1" presStyleLbl="revTx" presStyleIdx="4" presStyleCnt="5"/>
      <dgm:spPr/>
    </dgm:pt>
    <dgm:pt modelId="{1459B7F2-39BE-49EF-A866-E2190552C5A9}" type="pres">
      <dgm:prSet presAssocID="{F5A3A589-606D-4B7A-9C5A-7D251A4592E8}" presName="vert1" presStyleCnt="0"/>
      <dgm:spPr/>
    </dgm:pt>
  </dgm:ptLst>
  <dgm:cxnLst>
    <dgm:cxn modelId="{6D34FEE3-E8F5-44BF-99FA-921FE62DB975}" srcId="{76FCDF1B-F073-4226-AB21-6E56CE68704A}" destId="{FA807565-82BF-444D-8C10-3D0669FDE3FA}" srcOrd="2" destOrd="0" parTransId="{9B6D9347-03C3-4369-8F76-03AD5991CDD8}" sibTransId="{9D8FEE64-8575-4F61-9242-AC76E89BF3C4}"/>
    <dgm:cxn modelId="{CE88F70A-8F4F-4A8C-9F14-7C1DF6B4E152}" srcId="{76FCDF1B-F073-4226-AB21-6E56CE68704A}" destId="{3AB314AD-F72A-41BD-AC00-8EB4A6E0B7B9}" srcOrd="3" destOrd="0" parTransId="{02114079-E676-429B-BE82-156EC645FCEC}" sibTransId="{BE08E0BA-31C7-4E1B-BA35-725FACA2F6C2}"/>
    <dgm:cxn modelId="{D0D3C188-507C-4C96-9BDC-25982EC5E7A4}" type="presOf" srcId="{F5A3A589-606D-4B7A-9C5A-7D251A4592E8}" destId="{1C5EC1CF-BDF6-47A8-ACE3-E35DD6A9A87E}" srcOrd="0" destOrd="0" presId="urn:microsoft.com/office/officeart/2008/layout/LinedList"/>
    <dgm:cxn modelId="{DF7C9228-2B53-43A4-AD25-C1A5EF3EE74B}" type="presOf" srcId="{FA807565-82BF-444D-8C10-3D0669FDE3FA}" destId="{A4A97672-7434-47C6-B4D5-5CE6B12E1917}" srcOrd="0" destOrd="0" presId="urn:microsoft.com/office/officeart/2008/layout/LinedList"/>
    <dgm:cxn modelId="{42D6788A-71D1-42F1-816E-AF5F8ECF296C}" srcId="{76FCDF1B-F073-4226-AB21-6E56CE68704A}" destId="{AC99C074-09B7-42CF-8AF6-8C25660F0E26}" srcOrd="1" destOrd="0" parTransId="{980628E3-C27C-424D-AD58-3A1840FE3387}" sibTransId="{E3E7E586-D8DF-40BC-B0A9-8FE6D988173C}"/>
    <dgm:cxn modelId="{4AB52E69-5B2C-4B40-89DE-AA5FCBAC5D48}" type="presOf" srcId="{AC99C074-09B7-42CF-8AF6-8C25660F0E26}" destId="{63CDBA79-4FF6-4DCD-8EBF-F46F23C02484}" srcOrd="0" destOrd="0" presId="urn:microsoft.com/office/officeart/2008/layout/LinedList"/>
    <dgm:cxn modelId="{695BCE07-7E31-4B6F-8C41-6AF1626FEA26}" type="presOf" srcId="{4FDFA5F3-B1B6-4364-819A-59E37A30DC4E}" destId="{B0A3C9DF-A703-45B5-88C3-1D2AB653AFC4}" srcOrd="0" destOrd="0" presId="urn:microsoft.com/office/officeart/2008/layout/LinedList"/>
    <dgm:cxn modelId="{B483B5BA-D195-4CEB-BE5B-923F0FA419A5}" type="presOf" srcId="{76FCDF1B-F073-4226-AB21-6E56CE68704A}" destId="{5756A863-15EF-42BD-840A-43433BFD1331}" srcOrd="0" destOrd="0" presId="urn:microsoft.com/office/officeart/2008/layout/LinedList"/>
    <dgm:cxn modelId="{34A388C0-21D7-4A55-93E4-85E4858DA9DF}" srcId="{76FCDF1B-F073-4226-AB21-6E56CE68704A}" destId="{4FDFA5F3-B1B6-4364-819A-59E37A30DC4E}" srcOrd="0" destOrd="0" parTransId="{D62AEDE6-40A7-4FB1-9D35-84518A4D8C18}" sibTransId="{39288CF5-89E5-4659-9E3A-CEBD195C0B32}"/>
    <dgm:cxn modelId="{B7CBECD2-DB6B-4F4B-96C6-FB2802B3DCAA}" srcId="{76FCDF1B-F073-4226-AB21-6E56CE68704A}" destId="{F5A3A589-606D-4B7A-9C5A-7D251A4592E8}" srcOrd="4" destOrd="0" parTransId="{3F37FDB6-4B26-4B1F-BA64-0EF87CE29C61}" sibTransId="{87C83A09-0CCD-47BE-AB0C-978409046CEE}"/>
    <dgm:cxn modelId="{C5B8FCB0-9987-4343-B62F-3091821F7650}" type="presOf" srcId="{3AB314AD-F72A-41BD-AC00-8EB4A6E0B7B9}" destId="{28AC3E05-0274-4D3F-A243-C95F3E930C03}" srcOrd="0" destOrd="0" presId="urn:microsoft.com/office/officeart/2008/layout/LinedList"/>
    <dgm:cxn modelId="{8B3BAEAA-EA1C-49D4-AEBF-B5908620A84A}" type="presParOf" srcId="{5756A863-15EF-42BD-840A-43433BFD1331}" destId="{F679B2C8-C818-4BA1-A0B8-A0846752BC21}" srcOrd="0" destOrd="0" presId="urn:microsoft.com/office/officeart/2008/layout/LinedList"/>
    <dgm:cxn modelId="{209D76D6-AB96-4C2F-8154-0067FB4E24C3}" type="presParOf" srcId="{5756A863-15EF-42BD-840A-43433BFD1331}" destId="{E2115385-848E-4B41-8C49-E38FA8F3573E}" srcOrd="1" destOrd="0" presId="urn:microsoft.com/office/officeart/2008/layout/LinedList"/>
    <dgm:cxn modelId="{8CB81DE8-FC12-4932-BDC0-7A933FD74A14}" type="presParOf" srcId="{E2115385-848E-4B41-8C49-E38FA8F3573E}" destId="{B0A3C9DF-A703-45B5-88C3-1D2AB653AFC4}" srcOrd="0" destOrd="0" presId="urn:microsoft.com/office/officeart/2008/layout/LinedList"/>
    <dgm:cxn modelId="{89B0E01B-3A54-4323-A014-A03DCAA915C3}" type="presParOf" srcId="{E2115385-848E-4B41-8C49-E38FA8F3573E}" destId="{B0E0F2EA-6C83-4B21-86E6-C2A87DCCD35D}" srcOrd="1" destOrd="0" presId="urn:microsoft.com/office/officeart/2008/layout/LinedList"/>
    <dgm:cxn modelId="{2785BB03-54B5-4A8B-B7E0-CA635AB99467}" type="presParOf" srcId="{5756A863-15EF-42BD-840A-43433BFD1331}" destId="{A6614224-27F0-4DAB-8734-41065A4FE8C1}" srcOrd="2" destOrd="0" presId="urn:microsoft.com/office/officeart/2008/layout/LinedList"/>
    <dgm:cxn modelId="{8A117F2D-CAEE-4043-AE57-F3CC55B2D7AD}" type="presParOf" srcId="{5756A863-15EF-42BD-840A-43433BFD1331}" destId="{F823658A-861F-4C32-BA6B-369861428D22}" srcOrd="3" destOrd="0" presId="urn:microsoft.com/office/officeart/2008/layout/LinedList"/>
    <dgm:cxn modelId="{666F0C32-D5A3-45FC-BBE2-208D89C74B2A}" type="presParOf" srcId="{F823658A-861F-4C32-BA6B-369861428D22}" destId="{63CDBA79-4FF6-4DCD-8EBF-F46F23C02484}" srcOrd="0" destOrd="0" presId="urn:microsoft.com/office/officeart/2008/layout/LinedList"/>
    <dgm:cxn modelId="{E8F69CB4-A99B-4ED3-A146-EC16996703CC}" type="presParOf" srcId="{F823658A-861F-4C32-BA6B-369861428D22}" destId="{4D70A759-A64F-4E2A-9F87-8E31DA8BB67D}" srcOrd="1" destOrd="0" presId="urn:microsoft.com/office/officeart/2008/layout/LinedList"/>
    <dgm:cxn modelId="{70DFB1EF-3AF3-4B97-800C-28B925A0BEA6}" type="presParOf" srcId="{5756A863-15EF-42BD-840A-43433BFD1331}" destId="{1EC7F279-ABE4-4BF9-AEE9-F93704F42C54}" srcOrd="4" destOrd="0" presId="urn:microsoft.com/office/officeart/2008/layout/LinedList"/>
    <dgm:cxn modelId="{753ECE65-4B3C-403E-98F5-8CB89E240EE4}" type="presParOf" srcId="{5756A863-15EF-42BD-840A-43433BFD1331}" destId="{159471C1-DBAE-4A35-817B-0622BD7349FC}" srcOrd="5" destOrd="0" presId="urn:microsoft.com/office/officeart/2008/layout/LinedList"/>
    <dgm:cxn modelId="{B42B5A62-D83C-4B7E-8133-6250AE0C70F9}" type="presParOf" srcId="{159471C1-DBAE-4A35-817B-0622BD7349FC}" destId="{A4A97672-7434-47C6-B4D5-5CE6B12E1917}" srcOrd="0" destOrd="0" presId="urn:microsoft.com/office/officeart/2008/layout/LinedList"/>
    <dgm:cxn modelId="{3264892B-29E8-4C10-B8F2-6F895C9A0811}" type="presParOf" srcId="{159471C1-DBAE-4A35-817B-0622BD7349FC}" destId="{60FECD02-5299-45C7-8F98-A88ED6BC0F1E}" srcOrd="1" destOrd="0" presId="urn:microsoft.com/office/officeart/2008/layout/LinedList"/>
    <dgm:cxn modelId="{6051F45A-BDC1-4988-B7D5-8755A83A0E0F}" type="presParOf" srcId="{5756A863-15EF-42BD-840A-43433BFD1331}" destId="{2E7548B8-A8C0-46E1-BEBA-7D8647D1D156}" srcOrd="6" destOrd="0" presId="urn:microsoft.com/office/officeart/2008/layout/LinedList"/>
    <dgm:cxn modelId="{346593AA-4B0E-4F32-B85E-C72B078D7A21}" type="presParOf" srcId="{5756A863-15EF-42BD-840A-43433BFD1331}" destId="{D58CA1C5-D41E-40EE-97BF-5CF0770E5460}" srcOrd="7" destOrd="0" presId="urn:microsoft.com/office/officeart/2008/layout/LinedList"/>
    <dgm:cxn modelId="{B592EF5C-6963-42EB-A959-AE73E5AFC8C8}" type="presParOf" srcId="{D58CA1C5-D41E-40EE-97BF-5CF0770E5460}" destId="{28AC3E05-0274-4D3F-A243-C95F3E930C03}" srcOrd="0" destOrd="0" presId="urn:microsoft.com/office/officeart/2008/layout/LinedList"/>
    <dgm:cxn modelId="{ECD8C96F-FC8E-4B53-973B-E5667A88ADC3}" type="presParOf" srcId="{D58CA1C5-D41E-40EE-97BF-5CF0770E5460}" destId="{4E6221A6-9C2B-4622-9940-B4D09049D095}" srcOrd="1" destOrd="0" presId="urn:microsoft.com/office/officeart/2008/layout/LinedList"/>
    <dgm:cxn modelId="{2A3F278E-FEB0-4F65-B6AD-1F0E2AFE15CC}" type="presParOf" srcId="{5756A863-15EF-42BD-840A-43433BFD1331}" destId="{58FD206C-4F5F-4296-92CB-5811C364F68E}" srcOrd="8" destOrd="0" presId="urn:microsoft.com/office/officeart/2008/layout/LinedList"/>
    <dgm:cxn modelId="{3E4CC9F6-A66D-4E33-8E9D-8E2BD6AAFF6D}" type="presParOf" srcId="{5756A863-15EF-42BD-840A-43433BFD1331}" destId="{1F0F702E-D83C-417E-875C-AF9C04DFD108}" srcOrd="9" destOrd="0" presId="urn:microsoft.com/office/officeart/2008/layout/LinedList"/>
    <dgm:cxn modelId="{84A6F271-61EA-46A2-BA11-65140EAFC9C0}" type="presParOf" srcId="{1F0F702E-D83C-417E-875C-AF9C04DFD108}" destId="{1C5EC1CF-BDF6-47A8-ACE3-E35DD6A9A87E}" srcOrd="0" destOrd="0" presId="urn:microsoft.com/office/officeart/2008/layout/LinedList"/>
    <dgm:cxn modelId="{08B8CD29-C408-4DEE-B3A4-79644D28B86C}" type="presParOf" srcId="{1F0F702E-D83C-417E-875C-AF9C04DFD108}" destId="{1459B7F2-39BE-49EF-A866-E2190552C5A9}"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CB55F10-288B-43A8-8C10-67EFB8B05CCA}"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US"/>
        </a:p>
      </dgm:t>
    </dgm:pt>
    <dgm:pt modelId="{C89DDC8B-24D8-46BC-A6FD-08F233D2AA44}">
      <dgm:prSet phldrT="[Text]"/>
      <dgm:spPr/>
      <dgm:t>
        <a:bodyPr/>
        <a:lstStyle/>
        <a:p>
          <a:r>
            <a:rPr lang="en-US" dirty="0"/>
            <a:t>Triggers</a:t>
          </a:r>
        </a:p>
      </dgm:t>
    </dgm:pt>
    <dgm:pt modelId="{732EB981-25B9-4E9D-9C74-A1FB7524ADC4}" type="parTrans" cxnId="{8496966B-3723-4113-968F-463A2DC29424}">
      <dgm:prSet/>
      <dgm:spPr/>
      <dgm:t>
        <a:bodyPr/>
        <a:lstStyle/>
        <a:p>
          <a:endParaRPr lang="en-US"/>
        </a:p>
      </dgm:t>
    </dgm:pt>
    <dgm:pt modelId="{9CE58F2A-A070-455E-B25D-AFF10F8F2433}" type="sibTrans" cxnId="{8496966B-3723-4113-968F-463A2DC29424}">
      <dgm:prSet/>
      <dgm:spPr/>
      <dgm:t>
        <a:bodyPr/>
        <a:lstStyle/>
        <a:p>
          <a:endParaRPr lang="en-US"/>
        </a:p>
      </dgm:t>
    </dgm:pt>
    <dgm:pt modelId="{BDB4B244-E098-4C2A-8276-D3F5974981D6}">
      <dgm:prSet phldrT="[Text]"/>
      <dgm:spPr/>
      <dgm:t>
        <a:bodyPr/>
        <a:lstStyle/>
        <a:p>
          <a:r>
            <a:rPr lang="en-US" dirty="0"/>
            <a:t>Losses and Prospective losses on subprime mortgages (not large enough to explain the crisis though)</a:t>
          </a:r>
        </a:p>
      </dgm:t>
    </dgm:pt>
    <dgm:pt modelId="{253832F0-5DF7-407B-B9C5-4F78900BF6D3}" type="parTrans" cxnId="{EF95B83A-8C8D-4F51-BF3A-F7D0FF265358}">
      <dgm:prSet/>
      <dgm:spPr/>
      <dgm:t>
        <a:bodyPr/>
        <a:lstStyle/>
        <a:p>
          <a:endParaRPr lang="en-US"/>
        </a:p>
      </dgm:t>
    </dgm:pt>
    <dgm:pt modelId="{2B3DCA8B-0F1D-4BE5-A464-FD2EE01F7FBC}" type="sibTrans" cxnId="{EF95B83A-8C8D-4F51-BF3A-F7D0FF265358}">
      <dgm:prSet/>
      <dgm:spPr/>
      <dgm:t>
        <a:bodyPr/>
        <a:lstStyle/>
        <a:p>
          <a:endParaRPr lang="en-US"/>
        </a:p>
      </dgm:t>
    </dgm:pt>
    <dgm:pt modelId="{C19CA8D6-5F11-4746-83A3-A4A413FEC3A7}">
      <dgm:prSet phldrT="[Text]"/>
      <dgm:spPr/>
      <dgm:t>
        <a:bodyPr/>
        <a:lstStyle/>
        <a:p>
          <a:r>
            <a:rPr lang="en-US" dirty="0"/>
            <a:t>Vulnerabilities</a:t>
          </a:r>
        </a:p>
      </dgm:t>
    </dgm:pt>
    <dgm:pt modelId="{89623F5C-47A5-4F8B-803C-1DD2E233EEB3}" type="parTrans" cxnId="{A0F174A9-7932-40AE-AFE1-3AFDD0CA5B1A}">
      <dgm:prSet/>
      <dgm:spPr/>
      <dgm:t>
        <a:bodyPr/>
        <a:lstStyle/>
        <a:p>
          <a:endParaRPr lang="en-US"/>
        </a:p>
      </dgm:t>
    </dgm:pt>
    <dgm:pt modelId="{D3E141EF-8C3C-4403-BA3B-53B0C99F9222}" type="sibTrans" cxnId="{A0F174A9-7932-40AE-AFE1-3AFDD0CA5B1A}">
      <dgm:prSet/>
      <dgm:spPr/>
      <dgm:t>
        <a:bodyPr/>
        <a:lstStyle/>
        <a:p>
          <a:endParaRPr lang="en-US"/>
        </a:p>
      </dgm:t>
    </dgm:pt>
    <dgm:pt modelId="{208E07D6-9D90-495E-B07F-6EE6564393BE}">
      <dgm:prSet phldrT="[Text]"/>
      <dgm:spPr/>
      <dgm:t>
        <a:bodyPr/>
        <a:lstStyle/>
        <a:p>
          <a:r>
            <a:rPr lang="en-US" dirty="0"/>
            <a:t>Shadow Banking, large and unregulated</a:t>
          </a:r>
        </a:p>
      </dgm:t>
    </dgm:pt>
    <dgm:pt modelId="{B5525A43-083B-4E20-A355-84A1F9BAC89B}" type="parTrans" cxnId="{CB49A403-D842-4127-8A45-D32958379A5D}">
      <dgm:prSet/>
      <dgm:spPr/>
      <dgm:t>
        <a:bodyPr/>
        <a:lstStyle/>
        <a:p>
          <a:endParaRPr lang="en-US"/>
        </a:p>
      </dgm:t>
    </dgm:pt>
    <dgm:pt modelId="{4887878A-2736-4248-B2EF-D3B13D181F44}" type="sibTrans" cxnId="{CB49A403-D842-4127-8A45-D32958379A5D}">
      <dgm:prSet/>
      <dgm:spPr/>
      <dgm:t>
        <a:bodyPr/>
        <a:lstStyle/>
        <a:p>
          <a:endParaRPr lang="en-US"/>
        </a:p>
      </dgm:t>
    </dgm:pt>
    <dgm:pt modelId="{D10A7A5D-7DE9-428E-B582-017585888313}">
      <dgm:prSet phldrT="[Text]"/>
      <dgm:spPr/>
      <dgm:t>
        <a:bodyPr/>
        <a:lstStyle/>
        <a:p>
          <a:r>
            <a:rPr lang="en-US" dirty="0"/>
            <a:t>Short-term debt, mainly repos and commercial paper</a:t>
          </a:r>
        </a:p>
      </dgm:t>
    </dgm:pt>
    <dgm:pt modelId="{42A2EDD2-273D-4E62-9453-B81A99429935}" type="parTrans" cxnId="{7B3A0FBF-BD34-4B4F-BD50-C65A1652D980}">
      <dgm:prSet/>
      <dgm:spPr/>
      <dgm:t>
        <a:bodyPr/>
        <a:lstStyle/>
        <a:p>
          <a:endParaRPr lang="en-US"/>
        </a:p>
      </dgm:t>
    </dgm:pt>
    <dgm:pt modelId="{394D6943-7D2D-45AD-A78A-BAB100F81302}" type="sibTrans" cxnId="{7B3A0FBF-BD34-4B4F-BD50-C65A1652D980}">
      <dgm:prSet/>
      <dgm:spPr/>
      <dgm:t>
        <a:bodyPr/>
        <a:lstStyle/>
        <a:p>
          <a:endParaRPr lang="en-US"/>
        </a:p>
      </dgm:t>
    </dgm:pt>
    <dgm:pt modelId="{94812A5B-BE10-44ED-95CC-A3043CAE5BC9}" type="pres">
      <dgm:prSet presAssocID="{6CB55F10-288B-43A8-8C10-67EFB8B05CCA}" presName="Name0" presStyleCnt="0">
        <dgm:presLayoutVars>
          <dgm:dir/>
          <dgm:animLvl val="lvl"/>
          <dgm:resizeHandles val="exact"/>
        </dgm:presLayoutVars>
      </dgm:prSet>
      <dgm:spPr/>
    </dgm:pt>
    <dgm:pt modelId="{A5489ECA-1E88-46EC-B039-2B4F6FCA2A5C}" type="pres">
      <dgm:prSet presAssocID="{C89DDC8B-24D8-46BC-A6FD-08F233D2AA44}" presName="composite" presStyleCnt="0"/>
      <dgm:spPr/>
    </dgm:pt>
    <dgm:pt modelId="{FD7C9525-81EA-4A57-9C0E-86A718607C91}" type="pres">
      <dgm:prSet presAssocID="{C89DDC8B-24D8-46BC-A6FD-08F233D2AA44}" presName="parTx" presStyleLbl="alignNode1" presStyleIdx="0" presStyleCnt="2">
        <dgm:presLayoutVars>
          <dgm:chMax val="0"/>
          <dgm:chPref val="0"/>
          <dgm:bulletEnabled val="1"/>
        </dgm:presLayoutVars>
      </dgm:prSet>
      <dgm:spPr/>
    </dgm:pt>
    <dgm:pt modelId="{2DA09555-1287-436B-926C-CEB930DF48D7}" type="pres">
      <dgm:prSet presAssocID="{C89DDC8B-24D8-46BC-A6FD-08F233D2AA44}" presName="desTx" presStyleLbl="alignAccFollowNode1" presStyleIdx="0" presStyleCnt="2">
        <dgm:presLayoutVars>
          <dgm:bulletEnabled val="1"/>
        </dgm:presLayoutVars>
      </dgm:prSet>
      <dgm:spPr/>
    </dgm:pt>
    <dgm:pt modelId="{9158B4B1-2256-4F25-9407-AE52B7D7040E}" type="pres">
      <dgm:prSet presAssocID="{9CE58F2A-A070-455E-B25D-AFF10F8F2433}" presName="space" presStyleCnt="0"/>
      <dgm:spPr/>
    </dgm:pt>
    <dgm:pt modelId="{0718ABDE-996E-40BC-BD1D-85D77A6CC16A}" type="pres">
      <dgm:prSet presAssocID="{C19CA8D6-5F11-4746-83A3-A4A413FEC3A7}" presName="composite" presStyleCnt="0"/>
      <dgm:spPr/>
    </dgm:pt>
    <dgm:pt modelId="{5A62E44B-9277-451E-A77D-3A5AEA00EB40}" type="pres">
      <dgm:prSet presAssocID="{C19CA8D6-5F11-4746-83A3-A4A413FEC3A7}" presName="parTx" presStyleLbl="alignNode1" presStyleIdx="1" presStyleCnt="2">
        <dgm:presLayoutVars>
          <dgm:chMax val="0"/>
          <dgm:chPref val="0"/>
          <dgm:bulletEnabled val="1"/>
        </dgm:presLayoutVars>
      </dgm:prSet>
      <dgm:spPr/>
    </dgm:pt>
    <dgm:pt modelId="{47031891-999A-4E99-9EEE-CD4B355330A2}" type="pres">
      <dgm:prSet presAssocID="{C19CA8D6-5F11-4746-83A3-A4A413FEC3A7}" presName="desTx" presStyleLbl="alignAccFollowNode1" presStyleIdx="1" presStyleCnt="2">
        <dgm:presLayoutVars>
          <dgm:bulletEnabled val="1"/>
        </dgm:presLayoutVars>
      </dgm:prSet>
      <dgm:spPr/>
    </dgm:pt>
  </dgm:ptLst>
  <dgm:cxnLst>
    <dgm:cxn modelId="{EF95B83A-8C8D-4F51-BF3A-F7D0FF265358}" srcId="{C89DDC8B-24D8-46BC-A6FD-08F233D2AA44}" destId="{BDB4B244-E098-4C2A-8276-D3F5974981D6}" srcOrd="0" destOrd="0" parTransId="{253832F0-5DF7-407B-B9C5-4F78900BF6D3}" sibTransId="{2B3DCA8B-0F1D-4BE5-A464-FD2EE01F7FBC}"/>
    <dgm:cxn modelId="{A0F174A9-7932-40AE-AFE1-3AFDD0CA5B1A}" srcId="{6CB55F10-288B-43A8-8C10-67EFB8B05CCA}" destId="{C19CA8D6-5F11-4746-83A3-A4A413FEC3A7}" srcOrd="1" destOrd="0" parTransId="{89623F5C-47A5-4F8B-803C-1DD2E233EEB3}" sibTransId="{D3E141EF-8C3C-4403-BA3B-53B0C99F9222}"/>
    <dgm:cxn modelId="{7B3A0FBF-BD34-4B4F-BD50-C65A1652D980}" srcId="{C19CA8D6-5F11-4746-83A3-A4A413FEC3A7}" destId="{D10A7A5D-7DE9-428E-B582-017585888313}" srcOrd="1" destOrd="0" parTransId="{42A2EDD2-273D-4E62-9453-B81A99429935}" sibTransId="{394D6943-7D2D-45AD-A78A-BAB100F81302}"/>
    <dgm:cxn modelId="{54C569C0-8A2D-40B3-A364-C403A15B163F}" type="presOf" srcId="{D10A7A5D-7DE9-428E-B582-017585888313}" destId="{47031891-999A-4E99-9EEE-CD4B355330A2}" srcOrd="0" destOrd="1" presId="urn:microsoft.com/office/officeart/2005/8/layout/hList1"/>
    <dgm:cxn modelId="{D59DE383-9C8D-4646-AD57-9BDEB57B9A73}" type="presOf" srcId="{6CB55F10-288B-43A8-8C10-67EFB8B05CCA}" destId="{94812A5B-BE10-44ED-95CC-A3043CAE5BC9}" srcOrd="0" destOrd="0" presId="urn:microsoft.com/office/officeart/2005/8/layout/hList1"/>
    <dgm:cxn modelId="{CB49A403-D842-4127-8A45-D32958379A5D}" srcId="{C19CA8D6-5F11-4746-83A3-A4A413FEC3A7}" destId="{208E07D6-9D90-495E-B07F-6EE6564393BE}" srcOrd="0" destOrd="0" parTransId="{B5525A43-083B-4E20-A355-84A1F9BAC89B}" sibTransId="{4887878A-2736-4248-B2EF-D3B13D181F44}"/>
    <dgm:cxn modelId="{AAC85870-398F-4852-9B14-EE1F8C2BAF9E}" type="presOf" srcId="{C89DDC8B-24D8-46BC-A6FD-08F233D2AA44}" destId="{FD7C9525-81EA-4A57-9C0E-86A718607C91}" srcOrd="0" destOrd="0" presId="urn:microsoft.com/office/officeart/2005/8/layout/hList1"/>
    <dgm:cxn modelId="{88703E62-70FC-44BC-BC63-040C4966EF30}" type="presOf" srcId="{208E07D6-9D90-495E-B07F-6EE6564393BE}" destId="{47031891-999A-4E99-9EEE-CD4B355330A2}" srcOrd="0" destOrd="0" presId="urn:microsoft.com/office/officeart/2005/8/layout/hList1"/>
    <dgm:cxn modelId="{B1BFFAE7-74DA-41D0-8585-74DE12896325}" type="presOf" srcId="{BDB4B244-E098-4C2A-8276-D3F5974981D6}" destId="{2DA09555-1287-436B-926C-CEB930DF48D7}" srcOrd="0" destOrd="0" presId="urn:microsoft.com/office/officeart/2005/8/layout/hList1"/>
    <dgm:cxn modelId="{30192990-E945-4320-9694-F073A03323F8}" type="presOf" srcId="{C19CA8D6-5F11-4746-83A3-A4A413FEC3A7}" destId="{5A62E44B-9277-451E-A77D-3A5AEA00EB40}" srcOrd="0" destOrd="0" presId="urn:microsoft.com/office/officeart/2005/8/layout/hList1"/>
    <dgm:cxn modelId="{8496966B-3723-4113-968F-463A2DC29424}" srcId="{6CB55F10-288B-43A8-8C10-67EFB8B05CCA}" destId="{C89DDC8B-24D8-46BC-A6FD-08F233D2AA44}" srcOrd="0" destOrd="0" parTransId="{732EB981-25B9-4E9D-9C74-A1FB7524ADC4}" sibTransId="{9CE58F2A-A070-455E-B25D-AFF10F8F2433}"/>
    <dgm:cxn modelId="{1236BBE1-5E16-43E9-8933-0A7A862BCE19}" type="presParOf" srcId="{94812A5B-BE10-44ED-95CC-A3043CAE5BC9}" destId="{A5489ECA-1E88-46EC-B039-2B4F6FCA2A5C}" srcOrd="0" destOrd="0" presId="urn:microsoft.com/office/officeart/2005/8/layout/hList1"/>
    <dgm:cxn modelId="{671E8B94-60D3-4BF5-A73A-1567B4A2FAA6}" type="presParOf" srcId="{A5489ECA-1E88-46EC-B039-2B4F6FCA2A5C}" destId="{FD7C9525-81EA-4A57-9C0E-86A718607C91}" srcOrd="0" destOrd="0" presId="urn:microsoft.com/office/officeart/2005/8/layout/hList1"/>
    <dgm:cxn modelId="{D7848DA2-B04A-48CC-BE24-CEC9A9E0246E}" type="presParOf" srcId="{A5489ECA-1E88-46EC-B039-2B4F6FCA2A5C}" destId="{2DA09555-1287-436B-926C-CEB930DF48D7}" srcOrd="1" destOrd="0" presId="urn:microsoft.com/office/officeart/2005/8/layout/hList1"/>
    <dgm:cxn modelId="{5B8A1251-F8BA-4BE6-A572-E3A184368656}" type="presParOf" srcId="{94812A5B-BE10-44ED-95CC-A3043CAE5BC9}" destId="{9158B4B1-2256-4F25-9407-AE52B7D7040E}" srcOrd="1" destOrd="0" presId="urn:microsoft.com/office/officeart/2005/8/layout/hList1"/>
    <dgm:cxn modelId="{5B4809E6-0A11-4AAC-AACA-132F4A2DD2A8}" type="presParOf" srcId="{94812A5B-BE10-44ED-95CC-A3043CAE5BC9}" destId="{0718ABDE-996E-40BC-BD1D-85D77A6CC16A}" srcOrd="2" destOrd="0" presId="urn:microsoft.com/office/officeart/2005/8/layout/hList1"/>
    <dgm:cxn modelId="{522B06A7-4D86-4C95-8402-DFCED7020556}" type="presParOf" srcId="{0718ABDE-996E-40BC-BD1D-85D77A6CC16A}" destId="{5A62E44B-9277-451E-A77D-3A5AEA00EB40}" srcOrd="0" destOrd="0" presId="urn:microsoft.com/office/officeart/2005/8/layout/hList1"/>
    <dgm:cxn modelId="{F072A882-B6A7-442C-8FC6-1FF8CB8D6CC5}" type="presParOf" srcId="{0718ABDE-996E-40BC-BD1D-85D77A6CC16A}" destId="{47031891-999A-4E99-9EEE-CD4B355330A2}"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6FCDF1B-F073-4226-AB21-6E56CE68704A}" type="doc">
      <dgm:prSet loTypeId="urn:microsoft.com/office/officeart/2008/layout/LinedList" loCatId="list" qsTypeId="urn:microsoft.com/office/officeart/2005/8/quickstyle/simple1" qsCatId="simple" csTypeId="urn:microsoft.com/office/officeart/2005/8/colors/accent1_2" csCatId="accent1" phldr="1"/>
      <dgm:spPr/>
      <dgm:t>
        <a:bodyPr/>
        <a:lstStyle/>
        <a:p>
          <a:endParaRPr lang="en-US"/>
        </a:p>
      </dgm:t>
    </dgm:pt>
    <dgm:pt modelId="{4FDFA5F3-B1B6-4364-819A-59E37A30DC4E}">
      <dgm:prSet phldrT="[Text]"/>
      <dgm:spPr/>
      <dgm:t>
        <a:bodyPr/>
        <a:lstStyle/>
        <a:p>
          <a:r>
            <a:rPr lang="en-US" dirty="0"/>
            <a:t>Disruptions in the US market created a shortage of US dollars in the global market – problems in rolling over short-term funding of long-term US assets, shortage of US dollars in the foreign exchange swap market</a:t>
          </a:r>
        </a:p>
      </dgm:t>
    </dgm:pt>
    <dgm:pt modelId="{D62AEDE6-40A7-4FB1-9D35-84518A4D8C18}" type="parTrans" cxnId="{34A388C0-21D7-4A55-93E4-85E4858DA9DF}">
      <dgm:prSet/>
      <dgm:spPr/>
      <dgm:t>
        <a:bodyPr/>
        <a:lstStyle/>
        <a:p>
          <a:endParaRPr lang="en-US"/>
        </a:p>
      </dgm:t>
    </dgm:pt>
    <dgm:pt modelId="{39288CF5-89E5-4659-9E3A-CEBD195C0B32}" type="sibTrans" cxnId="{34A388C0-21D7-4A55-93E4-85E4858DA9DF}">
      <dgm:prSet/>
      <dgm:spPr/>
      <dgm:t>
        <a:bodyPr/>
        <a:lstStyle/>
        <a:p>
          <a:endParaRPr lang="en-US"/>
        </a:p>
      </dgm:t>
    </dgm:pt>
    <dgm:pt modelId="{AC99C074-09B7-42CF-8AF6-8C25660F0E26}">
      <dgm:prSet phldrT="[Text]"/>
      <dgm:spPr/>
      <dgm:t>
        <a:bodyPr/>
        <a:lstStyle/>
        <a:p>
          <a:r>
            <a:rPr lang="en-US" dirty="0"/>
            <a:t>The bankruptcy of Lehman of September 15, 2008 led to a run on money market mutual funds after one large fund “broke the buck”</a:t>
          </a:r>
        </a:p>
      </dgm:t>
    </dgm:pt>
    <dgm:pt modelId="{980628E3-C27C-424D-AD58-3A1840FE3387}" type="parTrans" cxnId="{42D6788A-71D1-42F1-816E-AF5F8ECF296C}">
      <dgm:prSet/>
      <dgm:spPr/>
      <dgm:t>
        <a:bodyPr/>
        <a:lstStyle/>
        <a:p>
          <a:endParaRPr lang="en-US"/>
        </a:p>
      </dgm:t>
    </dgm:pt>
    <dgm:pt modelId="{E3E7E586-D8DF-40BC-B0A9-8FE6D988173C}" type="sibTrans" cxnId="{42D6788A-71D1-42F1-816E-AF5F8ECF296C}">
      <dgm:prSet/>
      <dgm:spPr/>
      <dgm:t>
        <a:bodyPr/>
        <a:lstStyle/>
        <a:p>
          <a:endParaRPr lang="en-US"/>
        </a:p>
      </dgm:t>
    </dgm:pt>
    <dgm:pt modelId="{FA807565-82BF-444D-8C10-3D0669FDE3FA}">
      <dgm:prSet phldrT="[Text]"/>
      <dgm:spPr/>
      <dgm:t>
        <a:bodyPr/>
        <a:lstStyle/>
        <a:p>
          <a:r>
            <a:rPr lang="en-US" dirty="0"/>
            <a:t>The resulting turmoil led to banks hoarding liquidity, and this will play an important role in transmitting the crisis to the real sector and internationally</a:t>
          </a:r>
        </a:p>
      </dgm:t>
    </dgm:pt>
    <dgm:pt modelId="{9B6D9347-03C3-4369-8F76-03AD5991CDD8}" type="parTrans" cxnId="{6D34FEE3-E8F5-44BF-99FA-921FE62DB975}">
      <dgm:prSet/>
      <dgm:spPr/>
      <dgm:t>
        <a:bodyPr/>
        <a:lstStyle/>
        <a:p>
          <a:endParaRPr lang="en-US"/>
        </a:p>
      </dgm:t>
    </dgm:pt>
    <dgm:pt modelId="{9D8FEE64-8575-4F61-9242-AC76E89BF3C4}" type="sibTrans" cxnId="{6D34FEE3-E8F5-44BF-99FA-921FE62DB975}">
      <dgm:prSet/>
      <dgm:spPr/>
      <dgm:t>
        <a:bodyPr/>
        <a:lstStyle/>
        <a:p>
          <a:endParaRPr lang="en-US"/>
        </a:p>
      </dgm:t>
    </dgm:pt>
    <dgm:pt modelId="{3AB314AD-F72A-41BD-AC00-8EB4A6E0B7B9}">
      <dgm:prSet phldrT="[Text]"/>
      <dgm:spPr/>
      <dgm:t>
        <a:bodyPr/>
        <a:lstStyle/>
        <a:p>
          <a:r>
            <a:rPr lang="en-US" dirty="0"/>
            <a:t>US Congress passed the Troubled Asset Relief Program (TARP)</a:t>
          </a:r>
        </a:p>
      </dgm:t>
    </dgm:pt>
    <dgm:pt modelId="{02114079-E676-429B-BE82-156EC645FCEC}" type="parTrans" cxnId="{CE88F70A-8F4F-4A8C-9F14-7C1DF6B4E152}">
      <dgm:prSet/>
      <dgm:spPr/>
      <dgm:t>
        <a:bodyPr/>
        <a:lstStyle/>
        <a:p>
          <a:endParaRPr lang="en-US"/>
        </a:p>
      </dgm:t>
    </dgm:pt>
    <dgm:pt modelId="{BE08E0BA-31C7-4E1B-BA35-725FACA2F6C2}" type="sibTrans" cxnId="{CE88F70A-8F4F-4A8C-9F14-7C1DF6B4E152}">
      <dgm:prSet/>
      <dgm:spPr/>
      <dgm:t>
        <a:bodyPr/>
        <a:lstStyle/>
        <a:p>
          <a:endParaRPr lang="en-US"/>
        </a:p>
      </dgm:t>
    </dgm:pt>
    <dgm:pt modelId="{F5A3A589-606D-4B7A-9C5A-7D251A4592E8}">
      <dgm:prSet phldrT="[Text]"/>
      <dgm:spPr/>
      <dgm:t>
        <a:bodyPr/>
        <a:lstStyle/>
        <a:p>
          <a:r>
            <a:rPr lang="en-US" dirty="0"/>
            <a:t>Signs of stabilization from mid-March 2009</a:t>
          </a:r>
        </a:p>
      </dgm:t>
    </dgm:pt>
    <dgm:pt modelId="{3F37FDB6-4B26-4B1F-BA64-0EF87CE29C61}" type="parTrans" cxnId="{B7CBECD2-DB6B-4F4B-96C6-FB2802B3DCAA}">
      <dgm:prSet/>
      <dgm:spPr/>
      <dgm:t>
        <a:bodyPr/>
        <a:lstStyle/>
        <a:p>
          <a:endParaRPr lang="en-US"/>
        </a:p>
      </dgm:t>
    </dgm:pt>
    <dgm:pt modelId="{87C83A09-0CCD-47BE-AB0C-978409046CEE}" type="sibTrans" cxnId="{B7CBECD2-DB6B-4F4B-96C6-FB2802B3DCAA}">
      <dgm:prSet/>
      <dgm:spPr/>
      <dgm:t>
        <a:bodyPr/>
        <a:lstStyle/>
        <a:p>
          <a:endParaRPr lang="en-US"/>
        </a:p>
      </dgm:t>
    </dgm:pt>
    <dgm:pt modelId="{5756A863-15EF-42BD-840A-43433BFD1331}" type="pres">
      <dgm:prSet presAssocID="{76FCDF1B-F073-4226-AB21-6E56CE68704A}" presName="vert0" presStyleCnt="0">
        <dgm:presLayoutVars>
          <dgm:dir/>
          <dgm:animOne val="branch"/>
          <dgm:animLvl val="lvl"/>
        </dgm:presLayoutVars>
      </dgm:prSet>
      <dgm:spPr/>
    </dgm:pt>
    <dgm:pt modelId="{F679B2C8-C818-4BA1-A0B8-A0846752BC21}" type="pres">
      <dgm:prSet presAssocID="{4FDFA5F3-B1B6-4364-819A-59E37A30DC4E}" presName="thickLine" presStyleLbl="alignNode1" presStyleIdx="0" presStyleCnt="5"/>
      <dgm:spPr/>
    </dgm:pt>
    <dgm:pt modelId="{E2115385-848E-4B41-8C49-E38FA8F3573E}" type="pres">
      <dgm:prSet presAssocID="{4FDFA5F3-B1B6-4364-819A-59E37A30DC4E}" presName="horz1" presStyleCnt="0"/>
      <dgm:spPr/>
    </dgm:pt>
    <dgm:pt modelId="{B0A3C9DF-A703-45B5-88C3-1D2AB653AFC4}" type="pres">
      <dgm:prSet presAssocID="{4FDFA5F3-B1B6-4364-819A-59E37A30DC4E}" presName="tx1" presStyleLbl="revTx" presStyleIdx="0" presStyleCnt="5"/>
      <dgm:spPr/>
    </dgm:pt>
    <dgm:pt modelId="{B0E0F2EA-6C83-4B21-86E6-C2A87DCCD35D}" type="pres">
      <dgm:prSet presAssocID="{4FDFA5F3-B1B6-4364-819A-59E37A30DC4E}" presName="vert1" presStyleCnt="0"/>
      <dgm:spPr/>
    </dgm:pt>
    <dgm:pt modelId="{A6614224-27F0-4DAB-8734-41065A4FE8C1}" type="pres">
      <dgm:prSet presAssocID="{AC99C074-09B7-42CF-8AF6-8C25660F0E26}" presName="thickLine" presStyleLbl="alignNode1" presStyleIdx="1" presStyleCnt="5"/>
      <dgm:spPr/>
    </dgm:pt>
    <dgm:pt modelId="{F823658A-861F-4C32-BA6B-369861428D22}" type="pres">
      <dgm:prSet presAssocID="{AC99C074-09B7-42CF-8AF6-8C25660F0E26}" presName="horz1" presStyleCnt="0"/>
      <dgm:spPr/>
    </dgm:pt>
    <dgm:pt modelId="{63CDBA79-4FF6-4DCD-8EBF-F46F23C02484}" type="pres">
      <dgm:prSet presAssocID="{AC99C074-09B7-42CF-8AF6-8C25660F0E26}" presName="tx1" presStyleLbl="revTx" presStyleIdx="1" presStyleCnt="5"/>
      <dgm:spPr/>
    </dgm:pt>
    <dgm:pt modelId="{4D70A759-A64F-4E2A-9F87-8E31DA8BB67D}" type="pres">
      <dgm:prSet presAssocID="{AC99C074-09B7-42CF-8AF6-8C25660F0E26}" presName="vert1" presStyleCnt="0"/>
      <dgm:spPr/>
    </dgm:pt>
    <dgm:pt modelId="{1EC7F279-ABE4-4BF9-AEE9-F93704F42C54}" type="pres">
      <dgm:prSet presAssocID="{FA807565-82BF-444D-8C10-3D0669FDE3FA}" presName="thickLine" presStyleLbl="alignNode1" presStyleIdx="2" presStyleCnt="5"/>
      <dgm:spPr/>
    </dgm:pt>
    <dgm:pt modelId="{159471C1-DBAE-4A35-817B-0622BD7349FC}" type="pres">
      <dgm:prSet presAssocID="{FA807565-82BF-444D-8C10-3D0669FDE3FA}" presName="horz1" presStyleCnt="0"/>
      <dgm:spPr/>
    </dgm:pt>
    <dgm:pt modelId="{A4A97672-7434-47C6-B4D5-5CE6B12E1917}" type="pres">
      <dgm:prSet presAssocID="{FA807565-82BF-444D-8C10-3D0669FDE3FA}" presName="tx1" presStyleLbl="revTx" presStyleIdx="2" presStyleCnt="5"/>
      <dgm:spPr/>
    </dgm:pt>
    <dgm:pt modelId="{60FECD02-5299-45C7-8F98-A88ED6BC0F1E}" type="pres">
      <dgm:prSet presAssocID="{FA807565-82BF-444D-8C10-3D0669FDE3FA}" presName="vert1" presStyleCnt="0"/>
      <dgm:spPr/>
    </dgm:pt>
    <dgm:pt modelId="{2E7548B8-A8C0-46E1-BEBA-7D8647D1D156}" type="pres">
      <dgm:prSet presAssocID="{3AB314AD-F72A-41BD-AC00-8EB4A6E0B7B9}" presName="thickLine" presStyleLbl="alignNode1" presStyleIdx="3" presStyleCnt="5"/>
      <dgm:spPr/>
    </dgm:pt>
    <dgm:pt modelId="{D58CA1C5-D41E-40EE-97BF-5CF0770E5460}" type="pres">
      <dgm:prSet presAssocID="{3AB314AD-F72A-41BD-AC00-8EB4A6E0B7B9}" presName="horz1" presStyleCnt="0"/>
      <dgm:spPr/>
    </dgm:pt>
    <dgm:pt modelId="{28AC3E05-0274-4D3F-A243-C95F3E930C03}" type="pres">
      <dgm:prSet presAssocID="{3AB314AD-F72A-41BD-AC00-8EB4A6E0B7B9}" presName="tx1" presStyleLbl="revTx" presStyleIdx="3" presStyleCnt="5"/>
      <dgm:spPr/>
    </dgm:pt>
    <dgm:pt modelId="{4E6221A6-9C2B-4622-9940-B4D09049D095}" type="pres">
      <dgm:prSet presAssocID="{3AB314AD-F72A-41BD-AC00-8EB4A6E0B7B9}" presName="vert1" presStyleCnt="0"/>
      <dgm:spPr/>
    </dgm:pt>
    <dgm:pt modelId="{58FD206C-4F5F-4296-92CB-5811C364F68E}" type="pres">
      <dgm:prSet presAssocID="{F5A3A589-606D-4B7A-9C5A-7D251A4592E8}" presName="thickLine" presStyleLbl="alignNode1" presStyleIdx="4" presStyleCnt="5"/>
      <dgm:spPr/>
    </dgm:pt>
    <dgm:pt modelId="{1F0F702E-D83C-417E-875C-AF9C04DFD108}" type="pres">
      <dgm:prSet presAssocID="{F5A3A589-606D-4B7A-9C5A-7D251A4592E8}" presName="horz1" presStyleCnt="0"/>
      <dgm:spPr/>
    </dgm:pt>
    <dgm:pt modelId="{1C5EC1CF-BDF6-47A8-ACE3-E35DD6A9A87E}" type="pres">
      <dgm:prSet presAssocID="{F5A3A589-606D-4B7A-9C5A-7D251A4592E8}" presName="tx1" presStyleLbl="revTx" presStyleIdx="4" presStyleCnt="5"/>
      <dgm:spPr/>
    </dgm:pt>
    <dgm:pt modelId="{1459B7F2-39BE-49EF-A866-E2190552C5A9}" type="pres">
      <dgm:prSet presAssocID="{F5A3A589-606D-4B7A-9C5A-7D251A4592E8}" presName="vert1" presStyleCnt="0"/>
      <dgm:spPr/>
    </dgm:pt>
  </dgm:ptLst>
  <dgm:cxnLst>
    <dgm:cxn modelId="{B7CBECD2-DB6B-4F4B-96C6-FB2802B3DCAA}" srcId="{76FCDF1B-F073-4226-AB21-6E56CE68704A}" destId="{F5A3A589-606D-4B7A-9C5A-7D251A4592E8}" srcOrd="4" destOrd="0" parTransId="{3F37FDB6-4B26-4B1F-BA64-0EF87CE29C61}" sibTransId="{87C83A09-0CCD-47BE-AB0C-978409046CEE}"/>
    <dgm:cxn modelId="{C5B8FCB0-9987-4343-B62F-3091821F7650}" type="presOf" srcId="{3AB314AD-F72A-41BD-AC00-8EB4A6E0B7B9}" destId="{28AC3E05-0274-4D3F-A243-C95F3E930C03}" srcOrd="0" destOrd="0" presId="urn:microsoft.com/office/officeart/2008/layout/LinedList"/>
    <dgm:cxn modelId="{B483B5BA-D195-4CEB-BE5B-923F0FA419A5}" type="presOf" srcId="{76FCDF1B-F073-4226-AB21-6E56CE68704A}" destId="{5756A863-15EF-42BD-840A-43433BFD1331}" srcOrd="0" destOrd="0" presId="urn:microsoft.com/office/officeart/2008/layout/LinedList"/>
    <dgm:cxn modelId="{DF7C9228-2B53-43A4-AD25-C1A5EF3EE74B}" type="presOf" srcId="{FA807565-82BF-444D-8C10-3D0669FDE3FA}" destId="{A4A97672-7434-47C6-B4D5-5CE6B12E1917}" srcOrd="0" destOrd="0" presId="urn:microsoft.com/office/officeart/2008/layout/LinedList"/>
    <dgm:cxn modelId="{D0D3C188-507C-4C96-9BDC-25982EC5E7A4}" type="presOf" srcId="{F5A3A589-606D-4B7A-9C5A-7D251A4592E8}" destId="{1C5EC1CF-BDF6-47A8-ACE3-E35DD6A9A87E}" srcOrd="0" destOrd="0" presId="urn:microsoft.com/office/officeart/2008/layout/LinedList"/>
    <dgm:cxn modelId="{6D34FEE3-E8F5-44BF-99FA-921FE62DB975}" srcId="{76FCDF1B-F073-4226-AB21-6E56CE68704A}" destId="{FA807565-82BF-444D-8C10-3D0669FDE3FA}" srcOrd="2" destOrd="0" parTransId="{9B6D9347-03C3-4369-8F76-03AD5991CDD8}" sibTransId="{9D8FEE64-8575-4F61-9242-AC76E89BF3C4}"/>
    <dgm:cxn modelId="{34A388C0-21D7-4A55-93E4-85E4858DA9DF}" srcId="{76FCDF1B-F073-4226-AB21-6E56CE68704A}" destId="{4FDFA5F3-B1B6-4364-819A-59E37A30DC4E}" srcOrd="0" destOrd="0" parTransId="{D62AEDE6-40A7-4FB1-9D35-84518A4D8C18}" sibTransId="{39288CF5-89E5-4659-9E3A-CEBD195C0B32}"/>
    <dgm:cxn modelId="{42D6788A-71D1-42F1-816E-AF5F8ECF296C}" srcId="{76FCDF1B-F073-4226-AB21-6E56CE68704A}" destId="{AC99C074-09B7-42CF-8AF6-8C25660F0E26}" srcOrd="1" destOrd="0" parTransId="{980628E3-C27C-424D-AD58-3A1840FE3387}" sibTransId="{E3E7E586-D8DF-40BC-B0A9-8FE6D988173C}"/>
    <dgm:cxn modelId="{CE88F70A-8F4F-4A8C-9F14-7C1DF6B4E152}" srcId="{76FCDF1B-F073-4226-AB21-6E56CE68704A}" destId="{3AB314AD-F72A-41BD-AC00-8EB4A6E0B7B9}" srcOrd="3" destOrd="0" parTransId="{02114079-E676-429B-BE82-156EC645FCEC}" sibTransId="{BE08E0BA-31C7-4E1B-BA35-725FACA2F6C2}"/>
    <dgm:cxn modelId="{4AB52E69-5B2C-4B40-89DE-AA5FCBAC5D48}" type="presOf" srcId="{AC99C074-09B7-42CF-8AF6-8C25660F0E26}" destId="{63CDBA79-4FF6-4DCD-8EBF-F46F23C02484}" srcOrd="0" destOrd="0" presId="urn:microsoft.com/office/officeart/2008/layout/LinedList"/>
    <dgm:cxn modelId="{695BCE07-7E31-4B6F-8C41-6AF1626FEA26}" type="presOf" srcId="{4FDFA5F3-B1B6-4364-819A-59E37A30DC4E}" destId="{B0A3C9DF-A703-45B5-88C3-1D2AB653AFC4}" srcOrd="0" destOrd="0" presId="urn:microsoft.com/office/officeart/2008/layout/LinedList"/>
    <dgm:cxn modelId="{8B3BAEAA-EA1C-49D4-AEBF-B5908620A84A}" type="presParOf" srcId="{5756A863-15EF-42BD-840A-43433BFD1331}" destId="{F679B2C8-C818-4BA1-A0B8-A0846752BC21}" srcOrd="0" destOrd="0" presId="urn:microsoft.com/office/officeart/2008/layout/LinedList"/>
    <dgm:cxn modelId="{209D76D6-AB96-4C2F-8154-0067FB4E24C3}" type="presParOf" srcId="{5756A863-15EF-42BD-840A-43433BFD1331}" destId="{E2115385-848E-4B41-8C49-E38FA8F3573E}" srcOrd="1" destOrd="0" presId="urn:microsoft.com/office/officeart/2008/layout/LinedList"/>
    <dgm:cxn modelId="{8CB81DE8-FC12-4932-BDC0-7A933FD74A14}" type="presParOf" srcId="{E2115385-848E-4B41-8C49-E38FA8F3573E}" destId="{B0A3C9DF-A703-45B5-88C3-1D2AB653AFC4}" srcOrd="0" destOrd="0" presId="urn:microsoft.com/office/officeart/2008/layout/LinedList"/>
    <dgm:cxn modelId="{89B0E01B-3A54-4323-A014-A03DCAA915C3}" type="presParOf" srcId="{E2115385-848E-4B41-8C49-E38FA8F3573E}" destId="{B0E0F2EA-6C83-4B21-86E6-C2A87DCCD35D}" srcOrd="1" destOrd="0" presId="urn:microsoft.com/office/officeart/2008/layout/LinedList"/>
    <dgm:cxn modelId="{2785BB03-54B5-4A8B-B7E0-CA635AB99467}" type="presParOf" srcId="{5756A863-15EF-42BD-840A-43433BFD1331}" destId="{A6614224-27F0-4DAB-8734-41065A4FE8C1}" srcOrd="2" destOrd="0" presId="urn:microsoft.com/office/officeart/2008/layout/LinedList"/>
    <dgm:cxn modelId="{8A117F2D-CAEE-4043-AE57-F3CC55B2D7AD}" type="presParOf" srcId="{5756A863-15EF-42BD-840A-43433BFD1331}" destId="{F823658A-861F-4C32-BA6B-369861428D22}" srcOrd="3" destOrd="0" presId="urn:microsoft.com/office/officeart/2008/layout/LinedList"/>
    <dgm:cxn modelId="{666F0C32-D5A3-45FC-BBE2-208D89C74B2A}" type="presParOf" srcId="{F823658A-861F-4C32-BA6B-369861428D22}" destId="{63CDBA79-4FF6-4DCD-8EBF-F46F23C02484}" srcOrd="0" destOrd="0" presId="urn:microsoft.com/office/officeart/2008/layout/LinedList"/>
    <dgm:cxn modelId="{E8F69CB4-A99B-4ED3-A146-EC16996703CC}" type="presParOf" srcId="{F823658A-861F-4C32-BA6B-369861428D22}" destId="{4D70A759-A64F-4E2A-9F87-8E31DA8BB67D}" srcOrd="1" destOrd="0" presId="urn:microsoft.com/office/officeart/2008/layout/LinedList"/>
    <dgm:cxn modelId="{70DFB1EF-3AF3-4B97-800C-28B925A0BEA6}" type="presParOf" srcId="{5756A863-15EF-42BD-840A-43433BFD1331}" destId="{1EC7F279-ABE4-4BF9-AEE9-F93704F42C54}" srcOrd="4" destOrd="0" presId="urn:microsoft.com/office/officeart/2008/layout/LinedList"/>
    <dgm:cxn modelId="{753ECE65-4B3C-403E-98F5-8CB89E240EE4}" type="presParOf" srcId="{5756A863-15EF-42BD-840A-43433BFD1331}" destId="{159471C1-DBAE-4A35-817B-0622BD7349FC}" srcOrd="5" destOrd="0" presId="urn:microsoft.com/office/officeart/2008/layout/LinedList"/>
    <dgm:cxn modelId="{B42B5A62-D83C-4B7E-8133-6250AE0C70F9}" type="presParOf" srcId="{159471C1-DBAE-4A35-817B-0622BD7349FC}" destId="{A4A97672-7434-47C6-B4D5-5CE6B12E1917}" srcOrd="0" destOrd="0" presId="urn:microsoft.com/office/officeart/2008/layout/LinedList"/>
    <dgm:cxn modelId="{3264892B-29E8-4C10-B8F2-6F895C9A0811}" type="presParOf" srcId="{159471C1-DBAE-4A35-817B-0622BD7349FC}" destId="{60FECD02-5299-45C7-8F98-A88ED6BC0F1E}" srcOrd="1" destOrd="0" presId="urn:microsoft.com/office/officeart/2008/layout/LinedList"/>
    <dgm:cxn modelId="{6051F45A-BDC1-4988-B7D5-8755A83A0E0F}" type="presParOf" srcId="{5756A863-15EF-42BD-840A-43433BFD1331}" destId="{2E7548B8-A8C0-46E1-BEBA-7D8647D1D156}" srcOrd="6" destOrd="0" presId="urn:microsoft.com/office/officeart/2008/layout/LinedList"/>
    <dgm:cxn modelId="{346593AA-4B0E-4F32-B85E-C72B078D7A21}" type="presParOf" srcId="{5756A863-15EF-42BD-840A-43433BFD1331}" destId="{D58CA1C5-D41E-40EE-97BF-5CF0770E5460}" srcOrd="7" destOrd="0" presId="urn:microsoft.com/office/officeart/2008/layout/LinedList"/>
    <dgm:cxn modelId="{B592EF5C-6963-42EB-A959-AE73E5AFC8C8}" type="presParOf" srcId="{D58CA1C5-D41E-40EE-97BF-5CF0770E5460}" destId="{28AC3E05-0274-4D3F-A243-C95F3E930C03}" srcOrd="0" destOrd="0" presId="urn:microsoft.com/office/officeart/2008/layout/LinedList"/>
    <dgm:cxn modelId="{ECD8C96F-FC8E-4B53-973B-E5667A88ADC3}" type="presParOf" srcId="{D58CA1C5-D41E-40EE-97BF-5CF0770E5460}" destId="{4E6221A6-9C2B-4622-9940-B4D09049D095}" srcOrd="1" destOrd="0" presId="urn:microsoft.com/office/officeart/2008/layout/LinedList"/>
    <dgm:cxn modelId="{2A3F278E-FEB0-4F65-B6AD-1F0E2AFE15CC}" type="presParOf" srcId="{5756A863-15EF-42BD-840A-43433BFD1331}" destId="{58FD206C-4F5F-4296-92CB-5811C364F68E}" srcOrd="8" destOrd="0" presId="urn:microsoft.com/office/officeart/2008/layout/LinedList"/>
    <dgm:cxn modelId="{3E4CC9F6-A66D-4E33-8E9D-8E2BD6AAFF6D}" type="presParOf" srcId="{5756A863-15EF-42BD-840A-43433BFD1331}" destId="{1F0F702E-D83C-417E-875C-AF9C04DFD108}" srcOrd="9" destOrd="0" presId="urn:microsoft.com/office/officeart/2008/layout/LinedList"/>
    <dgm:cxn modelId="{84A6F271-61EA-46A2-BA11-65140EAFC9C0}" type="presParOf" srcId="{1F0F702E-D83C-417E-875C-AF9C04DFD108}" destId="{1C5EC1CF-BDF6-47A8-ACE3-E35DD6A9A87E}" srcOrd="0" destOrd="0" presId="urn:microsoft.com/office/officeart/2008/layout/LinedList"/>
    <dgm:cxn modelId="{08B8CD29-C408-4DEE-B3A4-79644D28B86C}" type="presParOf" srcId="{1F0F702E-D83C-417E-875C-AF9C04DFD108}" destId="{1459B7F2-39BE-49EF-A866-E2190552C5A9}"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E3A33717-27CF-4800-AABD-C534890F39A1}" type="doc">
      <dgm:prSet loTypeId="urn:microsoft.com/office/officeart/2005/8/layout/hList1" loCatId="list" qsTypeId="urn:microsoft.com/office/officeart/2005/8/quickstyle/simple1" qsCatId="simple" csTypeId="urn:microsoft.com/office/officeart/2005/8/colors/accent4_2" csCatId="accent4" phldr="1"/>
      <dgm:spPr/>
      <dgm:t>
        <a:bodyPr/>
        <a:lstStyle/>
        <a:p>
          <a:endParaRPr lang="en-US"/>
        </a:p>
      </dgm:t>
    </dgm:pt>
    <dgm:pt modelId="{593BCB3D-2242-49B8-8980-189032C25FCA}">
      <dgm:prSet phldrT="[Text]"/>
      <dgm:spPr/>
      <dgm:t>
        <a:bodyPr/>
        <a:lstStyle/>
        <a:p>
          <a:r>
            <a:rPr lang="en-US" dirty="0"/>
            <a:t>Reinhart and Rogoff </a:t>
          </a:r>
        </a:p>
      </dgm:t>
    </dgm:pt>
    <dgm:pt modelId="{A9C00CC5-35FE-4F49-B86A-AB91B21B26B5}" type="parTrans" cxnId="{FED04986-E087-42DD-9FBC-CF3F1AADB636}">
      <dgm:prSet/>
      <dgm:spPr/>
      <dgm:t>
        <a:bodyPr/>
        <a:lstStyle/>
        <a:p>
          <a:endParaRPr lang="en-US"/>
        </a:p>
      </dgm:t>
    </dgm:pt>
    <dgm:pt modelId="{077E99AD-3A1B-4137-A2B5-BDBE910CB765}" type="sibTrans" cxnId="{FED04986-E087-42DD-9FBC-CF3F1AADB636}">
      <dgm:prSet/>
      <dgm:spPr/>
      <dgm:t>
        <a:bodyPr/>
        <a:lstStyle/>
        <a:p>
          <a:endParaRPr lang="en-US"/>
        </a:p>
      </dgm:t>
    </dgm:pt>
    <dgm:pt modelId="{F0AF6E40-C0D4-4F77-AF1C-A8187F7B79C1}">
      <dgm:prSet/>
      <dgm:spPr/>
      <dgm:t>
        <a:bodyPr/>
        <a:lstStyle/>
        <a:p>
          <a:r>
            <a:rPr lang="en-US" dirty="0" err="1"/>
            <a:t>Schularick</a:t>
          </a:r>
          <a:r>
            <a:rPr lang="en-US" dirty="0"/>
            <a:t> and Taylor</a:t>
          </a:r>
        </a:p>
      </dgm:t>
    </dgm:pt>
    <dgm:pt modelId="{0D4E345F-D1DE-42E0-82BE-E30CBA376991}" type="parTrans" cxnId="{5B99FEFC-8515-45C8-BD2E-F9E71E18B1E7}">
      <dgm:prSet/>
      <dgm:spPr/>
      <dgm:t>
        <a:bodyPr/>
        <a:lstStyle/>
        <a:p>
          <a:endParaRPr lang="en-US"/>
        </a:p>
      </dgm:t>
    </dgm:pt>
    <dgm:pt modelId="{B50CEFE9-B0DB-4133-89B2-DD0B772459AA}" type="sibTrans" cxnId="{5B99FEFC-8515-45C8-BD2E-F9E71E18B1E7}">
      <dgm:prSet/>
      <dgm:spPr/>
      <dgm:t>
        <a:bodyPr/>
        <a:lstStyle/>
        <a:p>
          <a:endParaRPr lang="en-US"/>
        </a:p>
      </dgm:t>
    </dgm:pt>
    <dgm:pt modelId="{7FE9DB36-B646-4B0F-B91F-66DDBA7ABB40}">
      <dgm:prSet phldrT="[Text]"/>
      <dgm:spPr/>
      <dgm:t>
        <a:bodyPr/>
        <a:lstStyle/>
        <a:p>
          <a:r>
            <a:rPr lang="en-US" dirty="0"/>
            <a:t>External debt increases sharply in advance of banking crises</a:t>
          </a:r>
        </a:p>
      </dgm:t>
    </dgm:pt>
    <dgm:pt modelId="{410A6347-3352-4406-9151-789FE01EF779}" type="parTrans" cxnId="{C83560FF-A4CE-4C24-A6AC-FD547DD75C11}">
      <dgm:prSet/>
      <dgm:spPr/>
      <dgm:t>
        <a:bodyPr/>
        <a:lstStyle/>
        <a:p>
          <a:endParaRPr lang="en-US"/>
        </a:p>
      </dgm:t>
    </dgm:pt>
    <dgm:pt modelId="{3A5FCF17-9A17-4A0E-9323-D7412FCA0863}" type="sibTrans" cxnId="{C83560FF-A4CE-4C24-A6AC-FD547DD75C11}">
      <dgm:prSet/>
      <dgm:spPr/>
      <dgm:t>
        <a:bodyPr/>
        <a:lstStyle/>
        <a:p>
          <a:endParaRPr lang="en-US"/>
        </a:p>
      </dgm:t>
    </dgm:pt>
    <dgm:pt modelId="{BDCF92D8-34D6-4D21-9D38-14BA2CAFA542}">
      <dgm:prSet phldrT="[Text]"/>
      <dgm:spPr/>
      <dgm:t>
        <a:bodyPr/>
        <a:lstStyle/>
        <a:p>
          <a:r>
            <a:rPr lang="en-US" dirty="0"/>
            <a:t>Banking crises tend to lead sovereign-debt crises</a:t>
          </a:r>
        </a:p>
      </dgm:t>
    </dgm:pt>
    <dgm:pt modelId="{9C3E8F43-128B-4FA6-99A2-4F93652661DF}" type="parTrans" cxnId="{682556E6-40C8-4A9C-9025-78D00E951140}">
      <dgm:prSet/>
      <dgm:spPr/>
      <dgm:t>
        <a:bodyPr/>
        <a:lstStyle/>
        <a:p>
          <a:endParaRPr lang="en-US"/>
        </a:p>
      </dgm:t>
    </dgm:pt>
    <dgm:pt modelId="{F9994040-BC99-4C60-ADD1-5A25D24DE510}" type="sibTrans" cxnId="{682556E6-40C8-4A9C-9025-78D00E951140}">
      <dgm:prSet/>
      <dgm:spPr/>
      <dgm:t>
        <a:bodyPr/>
        <a:lstStyle/>
        <a:p>
          <a:endParaRPr lang="en-US"/>
        </a:p>
      </dgm:t>
    </dgm:pt>
    <dgm:pt modelId="{0C31F503-C13E-4283-AF12-2EE621217425}">
      <dgm:prSet/>
      <dgm:spPr/>
      <dgm:t>
        <a:bodyPr/>
        <a:lstStyle/>
        <a:p>
          <a:r>
            <a:rPr lang="en-US" dirty="0"/>
            <a:t>140-year panel data for 14 countries consisting of aggregate credit, bank assets and broad money aggregates (M2/M3)</a:t>
          </a:r>
        </a:p>
      </dgm:t>
    </dgm:pt>
    <dgm:pt modelId="{EE55D2F5-041A-4C57-A0E8-C9BBF70D8FE8}" type="parTrans" cxnId="{B11D8074-9B16-4ED1-839A-0CF1FFD7B3D3}">
      <dgm:prSet/>
      <dgm:spPr/>
      <dgm:t>
        <a:bodyPr/>
        <a:lstStyle/>
        <a:p>
          <a:endParaRPr lang="en-US"/>
        </a:p>
      </dgm:t>
    </dgm:pt>
    <dgm:pt modelId="{64487FE0-5BD6-4EE7-A2B9-88A37E4E10AB}" type="sibTrans" cxnId="{B11D8074-9B16-4ED1-839A-0CF1FFD7B3D3}">
      <dgm:prSet/>
      <dgm:spPr/>
      <dgm:t>
        <a:bodyPr/>
        <a:lstStyle/>
        <a:p>
          <a:endParaRPr lang="en-US"/>
        </a:p>
      </dgm:t>
    </dgm:pt>
    <dgm:pt modelId="{DC6E4DFF-7B51-4FAA-BAFE-AD911197B9D0}">
      <dgm:prSet/>
      <dgm:spPr/>
      <dgm:t>
        <a:bodyPr/>
        <a:lstStyle/>
        <a:p>
          <a:r>
            <a:rPr lang="en-US" dirty="0"/>
            <a:t>Post WWII, credit started to decouple from broad money and grew rapidly, via a combination of increased leverage and augmented funding via the nonmonetary liabilities of banks</a:t>
          </a:r>
        </a:p>
      </dgm:t>
    </dgm:pt>
    <dgm:pt modelId="{2ADADDEF-D676-4483-B94B-77A96F0FDF30}" type="parTrans" cxnId="{4B7C02E6-7821-4532-BE42-A246633AB533}">
      <dgm:prSet/>
      <dgm:spPr/>
      <dgm:t>
        <a:bodyPr/>
        <a:lstStyle/>
        <a:p>
          <a:endParaRPr lang="en-US"/>
        </a:p>
      </dgm:t>
    </dgm:pt>
    <dgm:pt modelId="{397D4587-1A0B-429D-ACAC-8C96E902DA67}" type="sibTrans" cxnId="{4B7C02E6-7821-4532-BE42-A246633AB533}">
      <dgm:prSet/>
      <dgm:spPr/>
      <dgm:t>
        <a:bodyPr/>
        <a:lstStyle/>
        <a:p>
          <a:endParaRPr lang="en-US"/>
        </a:p>
      </dgm:t>
    </dgm:pt>
    <dgm:pt modelId="{8F3178B1-BE1C-4BBA-8A68-C73CEA0AD983}">
      <dgm:prSet/>
      <dgm:spPr/>
      <dgm:t>
        <a:bodyPr/>
        <a:lstStyle/>
        <a:p>
          <a:r>
            <a:rPr lang="en-US" dirty="0"/>
            <a:t>Changes in credit supply are a strong predictor of financial crises</a:t>
          </a:r>
        </a:p>
      </dgm:t>
    </dgm:pt>
    <dgm:pt modelId="{C1903E93-1FFB-4BA1-9260-38CD7E66B78D}" type="parTrans" cxnId="{877EA8D7-F2D6-4497-84B1-B10E6E38CF61}">
      <dgm:prSet/>
      <dgm:spPr/>
      <dgm:t>
        <a:bodyPr/>
        <a:lstStyle/>
        <a:p>
          <a:endParaRPr lang="en-US"/>
        </a:p>
      </dgm:t>
    </dgm:pt>
    <dgm:pt modelId="{8D8B56E4-E470-40F8-B08C-A867293E288A}" type="sibTrans" cxnId="{877EA8D7-F2D6-4497-84B1-B10E6E38CF61}">
      <dgm:prSet/>
      <dgm:spPr/>
      <dgm:t>
        <a:bodyPr/>
        <a:lstStyle/>
        <a:p>
          <a:endParaRPr lang="en-US"/>
        </a:p>
      </dgm:t>
    </dgm:pt>
    <dgm:pt modelId="{E485BDFB-7DB3-4580-9D7F-07783E9DE919}" type="pres">
      <dgm:prSet presAssocID="{E3A33717-27CF-4800-AABD-C534890F39A1}" presName="Name0" presStyleCnt="0">
        <dgm:presLayoutVars>
          <dgm:dir/>
          <dgm:animLvl val="lvl"/>
          <dgm:resizeHandles val="exact"/>
        </dgm:presLayoutVars>
      </dgm:prSet>
      <dgm:spPr/>
    </dgm:pt>
    <dgm:pt modelId="{8BA79DA5-CE1E-4405-8ECD-A3F02E55DEF4}" type="pres">
      <dgm:prSet presAssocID="{593BCB3D-2242-49B8-8980-189032C25FCA}" presName="composite" presStyleCnt="0"/>
      <dgm:spPr/>
    </dgm:pt>
    <dgm:pt modelId="{D5FCB653-92D1-4FED-9E03-DB109F6E1F57}" type="pres">
      <dgm:prSet presAssocID="{593BCB3D-2242-49B8-8980-189032C25FCA}" presName="parTx" presStyleLbl="alignNode1" presStyleIdx="0" presStyleCnt="2">
        <dgm:presLayoutVars>
          <dgm:chMax val="0"/>
          <dgm:chPref val="0"/>
          <dgm:bulletEnabled val="1"/>
        </dgm:presLayoutVars>
      </dgm:prSet>
      <dgm:spPr/>
    </dgm:pt>
    <dgm:pt modelId="{81A1FC57-F6F8-4478-8153-04118A1C2E7A}" type="pres">
      <dgm:prSet presAssocID="{593BCB3D-2242-49B8-8980-189032C25FCA}" presName="desTx" presStyleLbl="alignAccFollowNode1" presStyleIdx="0" presStyleCnt="2">
        <dgm:presLayoutVars>
          <dgm:bulletEnabled val="1"/>
        </dgm:presLayoutVars>
      </dgm:prSet>
      <dgm:spPr/>
    </dgm:pt>
    <dgm:pt modelId="{BD93F5C9-303C-49C0-9434-308EDC166596}" type="pres">
      <dgm:prSet presAssocID="{077E99AD-3A1B-4137-A2B5-BDBE910CB765}" presName="space" presStyleCnt="0"/>
      <dgm:spPr/>
    </dgm:pt>
    <dgm:pt modelId="{6F37E106-D598-4E76-B67E-A20B0F2ACC32}" type="pres">
      <dgm:prSet presAssocID="{F0AF6E40-C0D4-4F77-AF1C-A8187F7B79C1}" presName="composite" presStyleCnt="0"/>
      <dgm:spPr/>
    </dgm:pt>
    <dgm:pt modelId="{A08FC756-69A7-4529-8F98-B44DF0CEEAAD}" type="pres">
      <dgm:prSet presAssocID="{F0AF6E40-C0D4-4F77-AF1C-A8187F7B79C1}" presName="parTx" presStyleLbl="alignNode1" presStyleIdx="1" presStyleCnt="2">
        <dgm:presLayoutVars>
          <dgm:chMax val="0"/>
          <dgm:chPref val="0"/>
          <dgm:bulletEnabled val="1"/>
        </dgm:presLayoutVars>
      </dgm:prSet>
      <dgm:spPr/>
    </dgm:pt>
    <dgm:pt modelId="{55087AA4-934B-437F-B318-E815B3339CEB}" type="pres">
      <dgm:prSet presAssocID="{F0AF6E40-C0D4-4F77-AF1C-A8187F7B79C1}" presName="desTx" presStyleLbl="alignAccFollowNode1" presStyleIdx="1" presStyleCnt="2">
        <dgm:presLayoutVars>
          <dgm:bulletEnabled val="1"/>
        </dgm:presLayoutVars>
      </dgm:prSet>
      <dgm:spPr/>
    </dgm:pt>
  </dgm:ptLst>
  <dgm:cxnLst>
    <dgm:cxn modelId="{02389D57-3626-4103-AF6E-0931FFE75576}" type="presOf" srcId="{F0AF6E40-C0D4-4F77-AF1C-A8187F7B79C1}" destId="{A08FC756-69A7-4529-8F98-B44DF0CEEAAD}" srcOrd="0" destOrd="0" presId="urn:microsoft.com/office/officeart/2005/8/layout/hList1"/>
    <dgm:cxn modelId="{77866E94-C8C7-488A-A820-2CA813819B2B}" type="presOf" srcId="{0C31F503-C13E-4283-AF12-2EE621217425}" destId="{55087AA4-934B-437F-B318-E815B3339CEB}" srcOrd="0" destOrd="0" presId="urn:microsoft.com/office/officeart/2005/8/layout/hList1"/>
    <dgm:cxn modelId="{E04D8076-B66D-447B-858A-B7D667749D78}" type="presOf" srcId="{7FE9DB36-B646-4B0F-B91F-66DDBA7ABB40}" destId="{81A1FC57-F6F8-4478-8153-04118A1C2E7A}" srcOrd="0" destOrd="0" presId="urn:microsoft.com/office/officeart/2005/8/layout/hList1"/>
    <dgm:cxn modelId="{B11D8074-9B16-4ED1-839A-0CF1FFD7B3D3}" srcId="{F0AF6E40-C0D4-4F77-AF1C-A8187F7B79C1}" destId="{0C31F503-C13E-4283-AF12-2EE621217425}" srcOrd="0" destOrd="0" parTransId="{EE55D2F5-041A-4C57-A0E8-C9BBF70D8FE8}" sibTransId="{64487FE0-5BD6-4EE7-A2B9-88A37E4E10AB}"/>
    <dgm:cxn modelId="{877EA8D7-F2D6-4497-84B1-B10E6E38CF61}" srcId="{F0AF6E40-C0D4-4F77-AF1C-A8187F7B79C1}" destId="{8F3178B1-BE1C-4BBA-8A68-C73CEA0AD983}" srcOrd="2" destOrd="0" parTransId="{C1903E93-1FFB-4BA1-9260-38CD7E66B78D}" sibTransId="{8D8B56E4-E470-40F8-B08C-A867293E288A}"/>
    <dgm:cxn modelId="{FED04986-E087-42DD-9FBC-CF3F1AADB636}" srcId="{E3A33717-27CF-4800-AABD-C534890F39A1}" destId="{593BCB3D-2242-49B8-8980-189032C25FCA}" srcOrd="0" destOrd="0" parTransId="{A9C00CC5-35FE-4F49-B86A-AB91B21B26B5}" sibTransId="{077E99AD-3A1B-4137-A2B5-BDBE910CB765}"/>
    <dgm:cxn modelId="{41215A7E-FB20-4D85-B741-A754695E4855}" type="presOf" srcId="{E3A33717-27CF-4800-AABD-C534890F39A1}" destId="{E485BDFB-7DB3-4580-9D7F-07783E9DE919}" srcOrd="0" destOrd="0" presId="urn:microsoft.com/office/officeart/2005/8/layout/hList1"/>
    <dgm:cxn modelId="{C83560FF-A4CE-4C24-A6AC-FD547DD75C11}" srcId="{593BCB3D-2242-49B8-8980-189032C25FCA}" destId="{7FE9DB36-B646-4B0F-B91F-66DDBA7ABB40}" srcOrd="0" destOrd="0" parTransId="{410A6347-3352-4406-9151-789FE01EF779}" sibTransId="{3A5FCF17-9A17-4A0E-9323-D7412FCA0863}"/>
    <dgm:cxn modelId="{98422FB8-D5E8-44A8-8E27-3D8203CC69CB}" type="presOf" srcId="{DC6E4DFF-7B51-4FAA-BAFE-AD911197B9D0}" destId="{55087AA4-934B-437F-B318-E815B3339CEB}" srcOrd="0" destOrd="1" presId="urn:microsoft.com/office/officeart/2005/8/layout/hList1"/>
    <dgm:cxn modelId="{5B99FEFC-8515-45C8-BD2E-F9E71E18B1E7}" srcId="{E3A33717-27CF-4800-AABD-C534890F39A1}" destId="{F0AF6E40-C0D4-4F77-AF1C-A8187F7B79C1}" srcOrd="1" destOrd="0" parTransId="{0D4E345F-D1DE-42E0-82BE-E30CBA376991}" sibTransId="{B50CEFE9-B0DB-4133-89B2-DD0B772459AA}"/>
    <dgm:cxn modelId="{682556E6-40C8-4A9C-9025-78D00E951140}" srcId="{593BCB3D-2242-49B8-8980-189032C25FCA}" destId="{BDCF92D8-34D6-4D21-9D38-14BA2CAFA542}" srcOrd="1" destOrd="0" parTransId="{9C3E8F43-128B-4FA6-99A2-4F93652661DF}" sibTransId="{F9994040-BC99-4C60-ADD1-5A25D24DE510}"/>
    <dgm:cxn modelId="{BCD18DAC-D37A-465A-BA1E-446106932F5E}" type="presOf" srcId="{593BCB3D-2242-49B8-8980-189032C25FCA}" destId="{D5FCB653-92D1-4FED-9E03-DB109F6E1F57}" srcOrd="0" destOrd="0" presId="urn:microsoft.com/office/officeart/2005/8/layout/hList1"/>
    <dgm:cxn modelId="{41D07DAC-EEC5-4D46-8E07-D170D701B659}" type="presOf" srcId="{BDCF92D8-34D6-4D21-9D38-14BA2CAFA542}" destId="{81A1FC57-F6F8-4478-8153-04118A1C2E7A}" srcOrd="0" destOrd="1" presId="urn:microsoft.com/office/officeart/2005/8/layout/hList1"/>
    <dgm:cxn modelId="{A88A9253-FC30-4E65-97F9-12E4D632EFAA}" type="presOf" srcId="{8F3178B1-BE1C-4BBA-8A68-C73CEA0AD983}" destId="{55087AA4-934B-437F-B318-E815B3339CEB}" srcOrd="0" destOrd="2" presId="urn:microsoft.com/office/officeart/2005/8/layout/hList1"/>
    <dgm:cxn modelId="{4B7C02E6-7821-4532-BE42-A246633AB533}" srcId="{F0AF6E40-C0D4-4F77-AF1C-A8187F7B79C1}" destId="{DC6E4DFF-7B51-4FAA-BAFE-AD911197B9D0}" srcOrd="1" destOrd="0" parTransId="{2ADADDEF-D676-4483-B94B-77A96F0FDF30}" sibTransId="{397D4587-1A0B-429D-ACAC-8C96E902DA67}"/>
    <dgm:cxn modelId="{1BA48756-6073-4487-B320-D2A51667539F}" type="presParOf" srcId="{E485BDFB-7DB3-4580-9D7F-07783E9DE919}" destId="{8BA79DA5-CE1E-4405-8ECD-A3F02E55DEF4}" srcOrd="0" destOrd="0" presId="urn:microsoft.com/office/officeart/2005/8/layout/hList1"/>
    <dgm:cxn modelId="{DC477837-8ECD-4A58-AD59-09318E001E64}" type="presParOf" srcId="{8BA79DA5-CE1E-4405-8ECD-A3F02E55DEF4}" destId="{D5FCB653-92D1-4FED-9E03-DB109F6E1F57}" srcOrd="0" destOrd="0" presId="urn:microsoft.com/office/officeart/2005/8/layout/hList1"/>
    <dgm:cxn modelId="{6C68D6B6-6BC2-4FC2-A5BF-46E7AF6A944C}" type="presParOf" srcId="{8BA79DA5-CE1E-4405-8ECD-A3F02E55DEF4}" destId="{81A1FC57-F6F8-4478-8153-04118A1C2E7A}" srcOrd="1" destOrd="0" presId="urn:microsoft.com/office/officeart/2005/8/layout/hList1"/>
    <dgm:cxn modelId="{DECB21CC-E2D3-4C25-A5AA-537E910BACB2}" type="presParOf" srcId="{E485BDFB-7DB3-4580-9D7F-07783E9DE919}" destId="{BD93F5C9-303C-49C0-9434-308EDC166596}" srcOrd="1" destOrd="0" presId="urn:microsoft.com/office/officeart/2005/8/layout/hList1"/>
    <dgm:cxn modelId="{051855F9-7AEF-4C88-86B4-0859CDCBC41D}" type="presParOf" srcId="{E485BDFB-7DB3-4580-9D7F-07783E9DE919}" destId="{6F37E106-D598-4E76-B67E-A20B0F2ACC32}" srcOrd="2" destOrd="0" presId="urn:microsoft.com/office/officeart/2005/8/layout/hList1"/>
    <dgm:cxn modelId="{11B7A1AD-240C-4A23-8511-20FF02595D14}" type="presParOf" srcId="{6F37E106-D598-4E76-B67E-A20B0F2ACC32}" destId="{A08FC756-69A7-4529-8F98-B44DF0CEEAAD}" srcOrd="0" destOrd="0" presId="urn:microsoft.com/office/officeart/2005/8/layout/hList1"/>
    <dgm:cxn modelId="{E6B85F35-1359-4E2B-9D34-7B0F66BF69D8}" type="presParOf" srcId="{6F37E106-D598-4E76-B67E-A20B0F2ACC32}" destId="{55087AA4-934B-437F-B318-E815B3339CEB}"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CD7E29F2-0165-4416-B8C2-0D25AF2339AD}" type="doc">
      <dgm:prSet loTypeId="urn:microsoft.com/office/officeart/2005/8/layout/vList2" loCatId="list" qsTypeId="urn:microsoft.com/office/officeart/2005/8/quickstyle/simple1" qsCatId="simple" csTypeId="urn:microsoft.com/office/officeart/2005/8/colors/accent1_1" csCatId="accent1" phldr="1"/>
      <dgm:spPr/>
      <dgm:t>
        <a:bodyPr/>
        <a:lstStyle/>
        <a:p>
          <a:endParaRPr lang="en-US"/>
        </a:p>
      </dgm:t>
    </dgm:pt>
    <dgm:pt modelId="{068F60A8-0F1F-4694-BB03-C887B46EBAD6}">
      <dgm:prSet phldrT="[Text]"/>
      <dgm:spPr/>
      <dgm:t>
        <a:bodyPr/>
        <a:lstStyle/>
        <a:p>
          <a:r>
            <a:rPr lang="en-US" dirty="0"/>
            <a:t>As discussed, crises are preceded by credit booms. In the 2008 financial crisis, the credit boom took the form of asset-backed securities, particularly mortgage-backed securities.</a:t>
          </a:r>
        </a:p>
        <a:p>
          <a:r>
            <a:rPr lang="en-US" dirty="0"/>
            <a:t>There was an explosive growth in securitization in the six or seven years before the crisis. The private-label securitization market grew from under $500 billion in issuance to over $2 trillion in issuance in 2006, the year before the crisis.</a:t>
          </a:r>
        </a:p>
      </dgm:t>
    </dgm:pt>
    <dgm:pt modelId="{96D2484D-7D77-4450-AC5B-3E5BFE3D8A16}" type="parTrans" cxnId="{0A3D937F-D3C4-4B68-827F-0970CC56E9D6}">
      <dgm:prSet/>
      <dgm:spPr/>
      <dgm:t>
        <a:bodyPr/>
        <a:lstStyle/>
        <a:p>
          <a:endParaRPr lang="en-US"/>
        </a:p>
      </dgm:t>
    </dgm:pt>
    <dgm:pt modelId="{4F26C838-FD42-4EBC-A610-D37DEF5260C9}" type="sibTrans" cxnId="{0A3D937F-D3C4-4B68-827F-0970CC56E9D6}">
      <dgm:prSet/>
      <dgm:spPr/>
      <dgm:t>
        <a:bodyPr/>
        <a:lstStyle/>
        <a:p>
          <a:endParaRPr lang="en-US"/>
        </a:p>
      </dgm:t>
    </dgm:pt>
    <dgm:pt modelId="{61A7CB04-6E89-4D46-9575-A0C3E2451C15}" type="pres">
      <dgm:prSet presAssocID="{CD7E29F2-0165-4416-B8C2-0D25AF2339AD}" presName="linear" presStyleCnt="0">
        <dgm:presLayoutVars>
          <dgm:animLvl val="lvl"/>
          <dgm:resizeHandles val="exact"/>
        </dgm:presLayoutVars>
      </dgm:prSet>
      <dgm:spPr/>
    </dgm:pt>
    <dgm:pt modelId="{A2834053-F865-466A-A245-BC1BF4A1DB5D}" type="pres">
      <dgm:prSet presAssocID="{068F60A8-0F1F-4694-BB03-C887B46EBAD6}" presName="parentText" presStyleLbl="node1" presStyleIdx="0" presStyleCnt="1" custLinFactNeighborX="0" custLinFactNeighborY="1011">
        <dgm:presLayoutVars>
          <dgm:chMax val="0"/>
          <dgm:bulletEnabled val="1"/>
        </dgm:presLayoutVars>
      </dgm:prSet>
      <dgm:spPr/>
    </dgm:pt>
  </dgm:ptLst>
  <dgm:cxnLst>
    <dgm:cxn modelId="{FCA73DC2-605D-4AAE-B533-BD3675E5CAD2}" type="presOf" srcId="{CD7E29F2-0165-4416-B8C2-0D25AF2339AD}" destId="{61A7CB04-6E89-4D46-9575-A0C3E2451C15}" srcOrd="0" destOrd="0" presId="urn:microsoft.com/office/officeart/2005/8/layout/vList2"/>
    <dgm:cxn modelId="{DBE32D82-E470-4658-93BB-6E1149007543}" type="presOf" srcId="{068F60A8-0F1F-4694-BB03-C887B46EBAD6}" destId="{A2834053-F865-466A-A245-BC1BF4A1DB5D}" srcOrd="0" destOrd="0" presId="urn:microsoft.com/office/officeart/2005/8/layout/vList2"/>
    <dgm:cxn modelId="{0A3D937F-D3C4-4B68-827F-0970CC56E9D6}" srcId="{CD7E29F2-0165-4416-B8C2-0D25AF2339AD}" destId="{068F60A8-0F1F-4694-BB03-C887B46EBAD6}" srcOrd="0" destOrd="0" parTransId="{96D2484D-7D77-4450-AC5B-3E5BFE3D8A16}" sibTransId="{4F26C838-FD42-4EBC-A610-D37DEF5260C9}"/>
    <dgm:cxn modelId="{76072CFB-95C1-49E3-8200-6D65927BD11A}" type="presParOf" srcId="{61A7CB04-6E89-4D46-9575-A0C3E2451C15}" destId="{A2834053-F865-466A-A245-BC1BF4A1DB5D}"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CD7E29F2-0165-4416-B8C2-0D25AF2339AD}" type="doc">
      <dgm:prSet loTypeId="urn:microsoft.com/office/officeart/2005/8/layout/vList2" loCatId="list" qsTypeId="urn:microsoft.com/office/officeart/2005/8/quickstyle/simple1" qsCatId="simple" csTypeId="urn:microsoft.com/office/officeart/2005/8/colors/accent1_1" csCatId="accent1" phldr="1"/>
      <dgm:spPr/>
      <dgm:t>
        <a:bodyPr/>
        <a:lstStyle/>
        <a:p>
          <a:endParaRPr lang="en-US"/>
        </a:p>
      </dgm:t>
    </dgm:pt>
    <dgm:pt modelId="{61A7CB04-6E89-4D46-9575-A0C3E2451C15}" type="pres">
      <dgm:prSet presAssocID="{CD7E29F2-0165-4416-B8C2-0D25AF2339AD}" presName="linear" presStyleCnt="0">
        <dgm:presLayoutVars>
          <dgm:animLvl val="lvl"/>
          <dgm:resizeHandles val="exact"/>
        </dgm:presLayoutVars>
      </dgm:prSet>
      <dgm:spPr/>
    </dgm:pt>
  </dgm:ptLst>
  <dgm:cxnLst>
    <dgm:cxn modelId="{FCA73DC2-605D-4AAE-B533-BD3675E5CAD2}" type="presOf" srcId="{CD7E29F2-0165-4416-B8C2-0D25AF2339AD}" destId="{61A7CB04-6E89-4D46-9575-A0C3E2451C15}"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CD7E29F2-0165-4416-B8C2-0D25AF2339AD}" type="doc">
      <dgm:prSet loTypeId="urn:microsoft.com/office/officeart/2005/8/layout/vList2" loCatId="list" qsTypeId="urn:microsoft.com/office/officeart/2005/8/quickstyle/simple1" qsCatId="simple" csTypeId="urn:microsoft.com/office/officeart/2005/8/colors/accent1_1" csCatId="accent1" phldr="1"/>
      <dgm:spPr/>
      <dgm:t>
        <a:bodyPr/>
        <a:lstStyle/>
        <a:p>
          <a:endParaRPr lang="en-US"/>
        </a:p>
      </dgm:t>
    </dgm:pt>
    <dgm:pt modelId="{DD4C50A5-FA48-448A-B7AB-F7104538ED41}">
      <dgm:prSet/>
      <dgm:spPr/>
      <dgm:t>
        <a:bodyPr/>
        <a:lstStyle/>
        <a:p>
          <a:r>
            <a:rPr lang="en-US" dirty="0"/>
            <a:t>Mortgages were the preferred collateral for private asset-backed securities. In credit booms, housing prices are known to rise. So was the 2008 housing price increase a bubble? </a:t>
          </a:r>
        </a:p>
        <a:p>
          <a:r>
            <a:rPr lang="en-US" dirty="0"/>
            <a:t>Case and Schiller think of a bubble as “a situation in which excessive public expectations of future price increases cause prices to be temporarily elevated” and their research proves that housing prices were consistent with a bubble. Reinhart and Rogoff (2008) also shows that house price run-ups prior to crises are common.</a:t>
          </a:r>
        </a:p>
      </dgm:t>
    </dgm:pt>
    <dgm:pt modelId="{F5E18145-3D12-4800-92D2-C0D35B20859C}" type="parTrans" cxnId="{6166F896-EE4E-4807-BC1B-37A4C34D2E79}">
      <dgm:prSet/>
      <dgm:spPr/>
      <dgm:t>
        <a:bodyPr/>
        <a:lstStyle/>
        <a:p>
          <a:endParaRPr lang="en-US"/>
        </a:p>
      </dgm:t>
    </dgm:pt>
    <dgm:pt modelId="{94B3501D-2F43-4FF1-A728-4907817C204B}" type="sibTrans" cxnId="{6166F896-EE4E-4807-BC1B-37A4C34D2E79}">
      <dgm:prSet/>
      <dgm:spPr/>
      <dgm:t>
        <a:bodyPr/>
        <a:lstStyle/>
        <a:p>
          <a:endParaRPr lang="en-US"/>
        </a:p>
      </dgm:t>
    </dgm:pt>
    <dgm:pt modelId="{61A7CB04-6E89-4D46-9575-A0C3E2451C15}" type="pres">
      <dgm:prSet presAssocID="{CD7E29F2-0165-4416-B8C2-0D25AF2339AD}" presName="linear" presStyleCnt="0">
        <dgm:presLayoutVars>
          <dgm:animLvl val="lvl"/>
          <dgm:resizeHandles val="exact"/>
        </dgm:presLayoutVars>
      </dgm:prSet>
      <dgm:spPr/>
    </dgm:pt>
    <dgm:pt modelId="{95DB3205-287E-4AE0-8905-D9462EA15E92}" type="pres">
      <dgm:prSet presAssocID="{DD4C50A5-FA48-448A-B7AB-F7104538ED41}" presName="parentText" presStyleLbl="node1" presStyleIdx="0" presStyleCnt="1" custScaleY="107580">
        <dgm:presLayoutVars>
          <dgm:chMax val="0"/>
          <dgm:bulletEnabled val="1"/>
        </dgm:presLayoutVars>
      </dgm:prSet>
      <dgm:spPr/>
    </dgm:pt>
  </dgm:ptLst>
  <dgm:cxnLst>
    <dgm:cxn modelId="{6166F896-EE4E-4807-BC1B-37A4C34D2E79}" srcId="{CD7E29F2-0165-4416-B8C2-0D25AF2339AD}" destId="{DD4C50A5-FA48-448A-B7AB-F7104538ED41}" srcOrd="0" destOrd="0" parTransId="{F5E18145-3D12-4800-92D2-C0D35B20859C}" sibTransId="{94B3501D-2F43-4FF1-A728-4907817C204B}"/>
    <dgm:cxn modelId="{FCA73DC2-605D-4AAE-B533-BD3675E5CAD2}" type="presOf" srcId="{CD7E29F2-0165-4416-B8C2-0D25AF2339AD}" destId="{61A7CB04-6E89-4D46-9575-A0C3E2451C15}" srcOrd="0" destOrd="0" presId="urn:microsoft.com/office/officeart/2005/8/layout/vList2"/>
    <dgm:cxn modelId="{8C0F7701-5863-4ED1-8DBD-B6B42D21C029}" type="presOf" srcId="{DD4C50A5-FA48-448A-B7AB-F7104538ED41}" destId="{95DB3205-287E-4AE0-8905-D9462EA15E92}" srcOrd="0" destOrd="0" presId="urn:microsoft.com/office/officeart/2005/8/layout/vList2"/>
    <dgm:cxn modelId="{ACE051C2-F7BA-428E-A6E6-782C91EB4D93}" type="presParOf" srcId="{61A7CB04-6E89-4D46-9575-A0C3E2451C15}" destId="{95DB3205-287E-4AE0-8905-D9462EA15E92}"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76FCDF1B-F073-4226-AB21-6E56CE68704A}" type="doc">
      <dgm:prSet loTypeId="urn:microsoft.com/office/officeart/2008/layout/LinedList" loCatId="list" qsTypeId="urn:microsoft.com/office/officeart/2005/8/quickstyle/simple1" qsCatId="simple" csTypeId="urn:microsoft.com/office/officeart/2005/8/colors/accent1_2" csCatId="accent1" phldr="1"/>
      <dgm:spPr/>
      <dgm:t>
        <a:bodyPr/>
        <a:lstStyle/>
        <a:p>
          <a:endParaRPr lang="en-US"/>
        </a:p>
      </dgm:t>
    </dgm:pt>
    <dgm:pt modelId="{4FDFA5F3-B1B6-4364-819A-59E37A30DC4E}">
      <dgm:prSet phldrT="[Text]" custT="1"/>
      <dgm:spPr/>
      <dgm:t>
        <a:bodyPr/>
        <a:lstStyle/>
        <a:p>
          <a:r>
            <a:rPr lang="en-US" sz="1800" dirty="0"/>
            <a:t>By July 2007, there was approximately $1.2 trillion of Asset-backed Commercial Paper ABCP outstanding, with the majority of this paper held by MMFs. Two main panic periods: August 2007 and September–October 2008.</a:t>
          </a:r>
        </a:p>
      </dgm:t>
    </dgm:pt>
    <dgm:pt modelId="{D62AEDE6-40A7-4FB1-9D35-84518A4D8C18}" type="parTrans" cxnId="{34A388C0-21D7-4A55-93E4-85E4858DA9DF}">
      <dgm:prSet/>
      <dgm:spPr/>
      <dgm:t>
        <a:bodyPr/>
        <a:lstStyle/>
        <a:p>
          <a:endParaRPr lang="en-US"/>
        </a:p>
      </dgm:t>
    </dgm:pt>
    <dgm:pt modelId="{39288CF5-89E5-4659-9E3A-CEBD195C0B32}" type="sibTrans" cxnId="{34A388C0-21D7-4A55-93E4-85E4858DA9DF}">
      <dgm:prSet/>
      <dgm:spPr/>
      <dgm:t>
        <a:bodyPr/>
        <a:lstStyle/>
        <a:p>
          <a:endParaRPr lang="en-US"/>
        </a:p>
      </dgm:t>
    </dgm:pt>
    <dgm:pt modelId="{AC99C074-09B7-42CF-8AF6-8C25660F0E26}">
      <dgm:prSet phldrT="[Text]" custT="1"/>
      <dgm:spPr/>
      <dgm:t>
        <a:bodyPr/>
        <a:lstStyle/>
        <a:p>
          <a:r>
            <a:rPr lang="en-US" sz="1800" dirty="0"/>
            <a:t>ABCP program would suffer a “run” if lenders—equivalent to depositors in a bank—are unwilling to refinance CP when it comes due.</a:t>
          </a:r>
        </a:p>
      </dgm:t>
    </dgm:pt>
    <dgm:pt modelId="{980628E3-C27C-424D-AD58-3A1840FE3387}" type="parTrans" cxnId="{42D6788A-71D1-42F1-816E-AF5F8ECF296C}">
      <dgm:prSet/>
      <dgm:spPr/>
      <dgm:t>
        <a:bodyPr/>
        <a:lstStyle/>
        <a:p>
          <a:endParaRPr lang="en-US"/>
        </a:p>
      </dgm:t>
    </dgm:pt>
    <dgm:pt modelId="{E3E7E586-D8DF-40BC-B0A9-8FE6D988173C}" type="sibTrans" cxnId="{42D6788A-71D1-42F1-816E-AF5F8ECF296C}">
      <dgm:prSet/>
      <dgm:spPr/>
      <dgm:t>
        <a:bodyPr/>
        <a:lstStyle/>
        <a:p>
          <a:endParaRPr lang="en-US"/>
        </a:p>
      </dgm:t>
    </dgm:pt>
    <dgm:pt modelId="{FA807565-82BF-444D-8C10-3D0669FDE3FA}">
      <dgm:prSet phldrT="[Text]"/>
      <dgm:spPr/>
      <dgm:t>
        <a:bodyPr/>
        <a:lstStyle/>
        <a:p>
          <a:r>
            <a:rPr lang="en-US" dirty="0"/>
            <a:t>ABCPs were likely to face a “run” if they had high credit risk (from likely exposure to subprime-related securities) or high liquidity risk (from missing or incomplete liquidity support). But importantly, there was also a high level of run activity unrelated to program-specific measures. Taken together, the evidence indicates that vulnerability to runs is strongly related to fundamentals, but investors are uncertain about which programs are weaker.</a:t>
          </a:r>
        </a:p>
      </dgm:t>
    </dgm:pt>
    <dgm:pt modelId="{9B6D9347-03C3-4369-8F76-03AD5991CDD8}" type="parTrans" cxnId="{6D34FEE3-E8F5-44BF-99FA-921FE62DB975}">
      <dgm:prSet/>
      <dgm:spPr/>
      <dgm:t>
        <a:bodyPr/>
        <a:lstStyle/>
        <a:p>
          <a:endParaRPr lang="en-US"/>
        </a:p>
      </dgm:t>
    </dgm:pt>
    <dgm:pt modelId="{9D8FEE64-8575-4F61-9242-AC76E89BF3C4}" type="sibTrans" cxnId="{6D34FEE3-E8F5-44BF-99FA-921FE62DB975}">
      <dgm:prSet/>
      <dgm:spPr/>
      <dgm:t>
        <a:bodyPr/>
        <a:lstStyle/>
        <a:p>
          <a:endParaRPr lang="en-US"/>
        </a:p>
      </dgm:t>
    </dgm:pt>
    <dgm:pt modelId="{3AB314AD-F72A-41BD-AC00-8EB4A6E0B7B9}">
      <dgm:prSet phldrT="[Text]" custT="1"/>
      <dgm:spPr/>
      <dgm:t>
        <a:bodyPr/>
        <a:lstStyle/>
        <a:p>
          <a:r>
            <a:rPr lang="en-US" sz="1800" dirty="0"/>
            <a:t>Overall, the ABCP market fell by $350 billion in the second half of 2007. Most programs relied on backup support from their sponsors to cover this shortfall.</a:t>
          </a:r>
        </a:p>
      </dgm:t>
    </dgm:pt>
    <dgm:pt modelId="{02114079-E676-429B-BE82-156EC645FCEC}" type="parTrans" cxnId="{CE88F70A-8F4F-4A8C-9F14-7C1DF6B4E152}">
      <dgm:prSet/>
      <dgm:spPr/>
      <dgm:t>
        <a:bodyPr/>
        <a:lstStyle/>
        <a:p>
          <a:endParaRPr lang="en-US"/>
        </a:p>
      </dgm:t>
    </dgm:pt>
    <dgm:pt modelId="{BE08E0BA-31C7-4E1B-BA35-725FACA2F6C2}" type="sibTrans" cxnId="{CE88F70A-8F4F-4A8C-9F14-7C1DF6B4E152}">
      <dgm:prSet/>
      <dgm:spPr/>
      <dgm:t>
        <a:bodyPr/>
        <a:lstStyle/>
        <a:p>
          <a:endParaRPr lang="en-US"/>
        </a:p>
      </dgm:t>
    </dgm:pt>
    <dgm:pt modelId="{5756A863-15EF-42BD-840A-43433BFD1331}" type="pres">
      <dgm:prSet presAssocID="{76FCDF1B-F073-4226-AB21-6E56CE68704A}" presName="vert0" presStyleCnt="0">
        <dgm:presLayoutVars>
          <dgm:dir/>
          <dgm:animOne val="branch"/>
          <dgm:animLvl val="lvl"/>
        </dgm:presLayoutVars>
      </dgm:prSet>
      <dgm:spPr/>
    </dgm:pt>
    <dgm:pt modelId="{F679B2C8-C818-4BA1-A0B8-A0846752BC21}" type="pres">
      <dgm:prSet presAssocID="{4FDFA5F3-B1B6-4364-819A-59E37A30DC4E}" presName="thickLine" presStyleLbl="alignNode1" presStyleIdx="0" presStyleCnt="4"/>
      <dgm:spPr/>
    </dgm:pt>
    <dgm:pt modelId="{E2115385-848E-4B41-8C49-E38FA8F3573E}" type="pres">
      <dgm:prSet presAssocID="{4FDFA5F3-B1B6-4364-819A-59E37A30DC4E}" presName="horz1" presStyleCnt="0"/>
      <dgm:spPr/>
    </dgm:pt>
    <dgm:pt modelId="{B0A3C9DF-A703-45B5-88C3-1D2AB653AFC4}" type="pres">
      <dgm:prSet presAssocID="{4FDFA5F3-B1B6-4364-819A-59E37A30DC4E}" presName="tx1" presStyleLbl="revTx" presStyleIdx="0" presStyleCnt="4"/>
      <dgm:spPr/>
    </dgm:pt>
    <dgm:pt modelId="{B0E0F2EA-6C83-4B21-86E6-C2A87DCCD35D}" type="pres">
      <dgm:prSet presAssocID="{4FDFA5F3-B1B6-4364-819A-59E37A30DC4E}" presName="vert1" presStyleCnt="0"/>
      <dgm:spPr/>
    </dgm:pt>
    <dgm:pt modelId="{A6614224-27F0-4DAB-8734-41065A4FE8C1}" type="pres">
      <dgm:prSet presAssocID="{AC99C074-09B7-42CF-8AF6-8C25660F0E26}" presName="thickLine" presStyleLbl="alignNode1" presStyleIdx="1" presStyleCnt="4"/>
      <dgm:spPr/>
    </dgm:pt>
    <dgm:pt modelId="{F823658A-861F-4C32-BA6B-369861428D22}" type="pres">
      <dgm:prSet presAssocID="{AC99C074-09B7-42CF-8AF6-8C25660F0E26}" presName="horz1" presStyleCnt="0"/>
      <dgm:spPr/>
    </dgm:pt>
    <dgm:pt modelId="{63CDBA79-4FF6-4DCD-8EBF-F46F23C02484}" type="pres">
      <dgm:prSet presAssocID="{AC99C074-09B7-42CF-8AF6-8C25660F0E26}" presName="tx1" presStyleLbl="revTx" presStyleIdx="1" presStyleCnt="4"/>
      <dgm:spPr/>
    </dgm:pt>
    <dgm:pt modelId="{4D70A759-A64F-4E2A-9F87-8E31DA8BB67D}" type="pres">
      <dgm:prSet presAssocID="{AC99C074-09B7-42CF-8AF6-8C25660F0E26}" presName="vert1" presStyleCnt="0"/>
      <dgm:spPr/>
    </dgm:pt>
    <dgm:pt modelId="{1EC7F279-ABE4-4BF9-AEE9-F93704F42C54}" type="pres">
      <dgm:prSet presAssocID="{FA807565-82BF-444D-8C10-3D0669FDE3FA}" presName="thickLine" presStyleLbl="alignNode1" presStyleIdx="2" presStyleCnt="4"/>
      <dgm:spPr/>
    </dgm:pt>
    <dgm:pt modelId="{159471C1-DBAE-4A35-817B-0622BD7349FC}" type="pres">
      <dgm:prSet presAssocID="{FA807565-82BF-444D-8C10-3D0669FDE3FA}" presName="horz1" presStyleCnt="0"/>
      <dgm:spPr/>
    </dgm:pt>
    <dgm:pt modelId="{A4A97672-7434-47C6-B4D5-5CE6B12E1917}" type="pres">
      <dgm:prSet presAssocID="{FA807565-82BF-444D-8C10-3D0669FDE3FA}" presName="tx1" presStyleLbl="revTx" presStyleIdx="2" presStyleCnt="4"/>
      <dgm:spPr/>
    </dgm:pt>
    <dgm:pt modelId="{60FECD02-5299-45C7-8F98-A88ED6BC0F1E}" type="pres">
      <dgm:prSet presAssocID="{FA807565-82BF-444D-8C10-3D0669FDE3FA}" presName="vert1" presStyleCnt="0"/>
      <dgm:spPr/>
    </dgm:pt>
    <dgm:pt modelId="{2E7548B8-A8C0-46E1-BEBA-7D8647D1D156}" type="pres">
      <dgm:prSet presAssocID="{3AB314AD-F72A-41BD-AC00-8EB4A6E0B7B9}" presName="thickLine" presStyleLbl="alignNode1" presStyleIdx="3" presStyleCnt="4"/>
      <dgm:spPr/>
    </dgm:pt>
    <dgm:pt modelId="{D58CA1C5-D41E-40EE-97BF-5CF0770E5460}" type="pres">
      <dgm:prSet presAssocID="{3AB314AD-F72A-41BD-AC00-8EB4A6E0B7B9}" presName="horz1" presStyleCnt="0"/>
      <dgm:spPr/>
    </dgm:pt>
    <dgm:pt modelId="{28AC3E05-0274-4D3F-A243-C95F3E930C03}" type="pres">
      <dgm:prSet presAssocID="{3AB314AD-F72A-41BD-AC00-8EB4A6E0B7B9}" presName="tx1" presStyleLbl="revTx" presStyleIdx="3" presStyleCnt="4"/>
      <dgm:spPr/>
    </dgm:pt>
    <dgm:pt modelId="{4E6221A6-9C2B-4622-9940-B4D09049D095}" type="pres">
      <dgm:prSet presAssocID="{3AB314AD-F72A-41BD-AC00-8EB4A6E0B7B9}" presName="vert1" presStyleCnt="0"/>
      <dgm:spPr/>
    </dgm:pt>
  </dgm:ptLst>
  <dgm:cxnLst>
    <dgm:cxn modelId="{6D34FEE3-E8F5-44BF-99FA-921FE62DB975}" srcId="{76FCDF1B-F073-4226-AB21-6E56CE68704A}" destId="{FA807565-82BF-444D-8C10-3D0669FDE3FA}" srcOrd="2" destOrd="0" parTransId="{9B6D9347-03C3-4369-8F76-03AD5991CDD8}" sibTransId="{9D8FEE64-8575-4F61-9242-AC76E89BF3C4}"/>
    <dgm:cxn modelId="{CE88F70A-8F4F-4A8C-9F14-7C1DF6B4E152}" srcId="{76FCDF1B-F073-4226-AB21-6E56CE68704A}" destId="{3AB314AD-F72A-41BD-AC00-8EB4A6E0B7B9}" srcOrd="3" destOrd="0" parTransId="{02114079-E676-429B-BE82-156EC645FCEC}" sibTransId="{BE08E0BA-31C7-4E1B-BA35-725FACA2F6C2}"/>
    <dgm:cxn modelId="{DF7C9228-2B53-43A4-AD25-C1A5EF3EE74B}" type="presOf" srcId="{FA807565-82BF-444D-8C10-3D0669FDE3FA}" destId="{A4A97672-7434-47C6-B4D5-5CE6B12E1917}" srcOrd="0" destOrd="0" presId="urn:microsoft.com/office/officeart/2008/layout/LinedList"/>
    <dgm:cxn modelId="{42D6788A-71D1-42F1-816E-AF5F8ECF296C}" srcId="{76FCDF1B-F073-4226-AB21-6E56CE68704A}" destId="{AC99C074-09B7-42CF-8AF6-8C25660F0E26}" srcOrd="1" destOrd="0" parTransId="{980628E3-C27C-424D-AD58-3A1840FE3387}" sibTransId="{E3E7E586-D8DF-40BC-B0A9-8FE6D988173C}"/>
    <dgm:cxn modelId="{4AB52E69-5B2C-4B40-89DE-AA5FCBAC5D48}" type="presOf" srcId="{AC99C074-09B7-42CF-8AF6-8C25660F0E26}" destId="{63CDBA79-4FF6-4DCD-8EBF-F46F23C02484}" srcOrd="0" destOrd="0" presId="urn:microsoft.com/office/officeart/2008/layout/LinedList"/>
    <dgm:cxn modelId="{695BCE07-7E31-4B6F-8C41-6AF1626FEA26}" type="presOf" srcId="{4FDFA5F3-B1B6-4364-819A-59E37A30DC4E}" destId="{B0A3C9DF-A703-45B5-88C3-1D2AB653AFC4}" srcOrd="0" destOrd="0" presId="urn:microsoft.com/office/officeart/2008/layout/LinedList"/>
    <dgm:cxn modelId="{B483B5BA-D195-4CEB-BE5B-923F0FA419A5}" type="presOf" srcId="{76FCDF1B-F073-4226-AB21-6E56CE68704A}" destId="{5756A863-15EF-42BD-840A-43433BFD1331}" srcOrd="0" destOrd="0" presId="urn:microsoft.com/office/officeart/2008/layout/LinedList"/>
    <dgm:cxn modelId="{34A388C0-21D7-4A55-93E4-85E4858DA9DF}" srcId="{76FCDF1B-F073-4226-AB21-6E56CE68704A}" destId="{4FDFA5F3-B1B6-4364-819A-59E37A30DC4E}" srcOrd="0" destOrd="0" parTransId="{D62AEDE6-40A7-4FB1-9D35-84518A4D8C18}" sibTransId="{39288CF5-89E5-4659-9E3A-CEBD195C0B32}"/>
    <dgm:cxn modelId="{C5B8FCB0-9987-4343-B62F-3091821F7650}" type="presOf" srcId="{3AB314AD-F72A-41BD-AC00-8EB4A6E0B7B9}" destId="{28AC3E05-0274-4D3F-A243-C95F3E930C03}" srcOrd="0" destOrd="0" presId="urn:microsoft.com/office/officeart/2008/layout/LinedList"/>
    <dgm:cxn modelId="{8B3BAEAA-EA1C-49D4-AEBF-B5908620A84A}" type="presParOf" srcId="{5756A863-15EF-42BD-840A-43433BFD1331}" destId="{F679B2C8-C818-4BA1-A0B8-A0846752BC21}" srcOrd="0" destOrd="0" presId="urn:microsoft.com/office/officeart/2008/layout/LinedList"/>
    <dgm:cxn modelId="{209D76D6-AB96-4C2F-8154-0067FB4E24C3}" type="presParOf" srcId="{5756A863-15EF-42BD-840A-43433BFD1331}" destId="{E2115385-848E-4B41-8C49-E38FA8F3573E}" srcOrd="1" destOrd="0" presId="urn:microsoft.com/office/officeart/2008/layout/LinedList"/>
    <dgm:cxn modelId="{8CB81DE8-FC12-4932-BDC0-7A933FD74A14}" type="presParOf" srcId="{E2115385-848E-4B41-8C49-E38FA8F3573E}" destId="{B0A3C9DF-A703-45B5-88C3-1D2AB653AFC4}" srcOrd="0" destOrd="0" presId="urn:microsoft.com/office/officeart/2008/layout/LinedList"/>
    <dgm:cxn modelId="{89B0E01B-3A54-4323-A014-A03DCAA915C3}" type="presParOf" srcId="{E2115385-848E-4B41-8C49-E38FA8F3573E}" destId="{B0E0F2EA-6C83-4B21-86E6-C2A87DCCD35D}" srcOrd="1" destOrd="0" presId="urn:microsoft.com/office/officeart/2008/layout/LinedList"/>
    <dgm:cxn modelId="{2785BB03-54B5-4A8B-B7E0-CA635AB99467}" type="presParOf" srcId="{5756A863-15EF-42BD-840A-43433BFD1331}" destId="{A6614224-27F0-4DAB-8734-41065A4FE8C1}" srcOrd="2" destOrd="0" presId="urn:microsoft.com/office/officeart/2008/layout/LinedList"/>
    <dgm:cxn modelId="{8A117F2D-CAEE-4043-AE57-F3CC55B2D7AD}" type="presParOf" srcId="{5756A863-15EF-42BD-840A-43433BFD1331}" destId="{F823658A-861F-4C32-BA6B-369861428D22}" srcOrd="3" destOrd="0" presId="urn:microsoft.com/office/officeart/2008/layout/LinedList"/>
    <dgm:cxn modelId="{666F0C32-D5A3-45FC-BBE2-208D89C74B2A}" type="presParOf" srcId="{F823658A-861F-4C32-BA6B-369861428D22}" destId="{63CDBA79-4FF6-4DCD-8EBF-F46F23C02484}" srcOrd="0" destOrd="0" presId="urn:microsoft.com/office/officeart/2008/layout/LinedList"/>
    <dgm:cxn modelId="{E8F69CB4-A99B-4ED3-A146-EC16996703CC}" type="presParOf" srcId="{F823658A-861F-4C32-BA6B-369861428D22}" destId="{4D70A759-A64F-4E2A-9F87-8E31DA8BB67D}" srcOrd="1" destOrd="0" presId="urn:microsoft.com/office/officeart/2008/layout/LinedList"/>
    <dgm:cxn modelId="{70DFB1EF-3AF3-4B97-800C-28B925A0BEA6}" type="presParOf" srcId="{5756A863-15EF-42BD-840A-43433BFD1331}" destId="{1EC7F279-ABE4-4BF9-AEE9-F93704F42C54}" srcOrd="4" destOrd="0" presId="urn:microsoft.com/office/officeart/2008/layout/LinedList"/>
    <dgm:cxn modelId="{753ECE65-4B3C-403E-98F5-8CB89E240EE4}" type="presParOf" srcId="{5756A863-15EF-42BD-840A-43433BFD1331}" destId="{159471C1-DBAE-4A35-817B-0622BD7349FC}" srcOrd="5" destOrd="0" presId="urn:microsoft.com/office/officeart/2008/layout/LinedList"/>
    <dgm:cxn modelId="{B42B5A62-D83C-4B7E-8133-6250AE0C70F9}" type="presParOf" srcId="{159471C1-DBAE-4A35-817B-0622BD7349FC}" destId="{A4A97672-7434-47C6-B4D5-5CE6B12E1917}" srcOrd="0" destOrd="0" presId="urn:microsoft.com/office/officeart/2008/layout/LinedList"/>
    <dgm:cxn modelId="{3264892B-29E8-4C10-B8F2-6F895C9A0811}" type="presParOf" srcId="{159471C1-DBAE-4A35-817B-0622BD7349FC}" destId="{60FECD02-5299-45C7-8F98-A88ED6BC0F1E}" srcOrd="1" destOrd="0" presId="urn:microsoft.com/office/officeart/2008/layout/LinedList"/>
    <dgm:cxn modelId="{6051F45A-BDC1-4988-B7D5-8755A83A0E0F}" type="presParOf" srcId="{5756A863-15EF-42BD-840A-43433BFD1331}" destId="{2E7548B8-A8C0-46E1-BEBA-7D8647D1D156}" srcOrd="6" destOrd="0" presId="urn:microsoft.com/office/officeart/2008/layout/LinedList"/>
    <dgm:cxn modelId="{346593AA-4B0E-4F32-B85E-C72B078D7A21}" type="presParOf" srcId="{5756A863-15EF-42BD-840A-43433BFD1331}" destId="{D58CA1C5-D41E-40EE-97BF-5CF0770E5460}" srcOrd="7" destOrd="0" presId="urn:microsoft.com/office/officeart/2008/layout/LinedList"/>
    <dgm:cxn modelId="{B592EF5C-6963-42EB-A959-AE73E5AFC8C8}" type="presParOf" srcId="{D58CA1C5-D41E-40EE-97BF-5CF0770E5460}" destId="{28AC3E05-0274-4D3F-A243-C95F3E930C03}" srcOrd="0" destOrd="0" presId="urn:microsoft.com/office/officeart/2008/layout/LinedList"/>
    <dgm:cxn modelId="{ECD8C96F-FC8E-4B53-973B-E5667A88ADC3}" type="presParOf" srcId="{D58CA1C5-D41E-40EE-97BF-5CF0770E5460}" destId="{4E6221A6-9C2B-4622-9940-B4D09049D095}"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EA5B0173-1DA9-4245-94EB-472A71422651}" type="doc">
      <dgm:prSet loTypeId="urn:microsoft.com/office/officeart/2008/layout/LinedList" loCatId="list" qsTypeId="urn:microsoft.com/office/officeart/2005/8/quickstyle/simple1" qsCatId="simple" csTypeId="urn:microsoft.com/office/officeart/2005/8/colors/accent1_2" csCatId="accent1" phldr="1"/>
      <dgm:spPr/>
      <dgm:t>
        <a:bodyPr/>
        <a:lstStyle/>
        <a:p>
          <a:endParaRPr lang="en-US"/>
        </a:p>
      </dgm:t>
    </dgm:pt>
    <dgm:pt modelId="{95CFE22A-9BE3-49F9-880F-C7A44C382022}">
      <dgm:prSet phldrT="[Text]"/>
      <dgm:spPr/>
      <dgm:t>
        <a:bodyPr/>
        <a:lstStyle/>
        <a:p>
          <a:r>
            <a:rPr lang="en-US" dirty="0"/>
            <a:t>We all know of the Reserve Primary Fund, a large MMF that “broke the buck” after the failure of Lehman in September 2008. Less well known are the struggles of MMFs in the August 2007 panic.</a:t>
          </a:r>
        </a:p>
      </dgm:t>
    </dgm:pt>
    <dgm:pt modelId="{9EDB3EFB-570B-4114-81E4-443B6F8AF558}" type="parTrans" cxnId="{3E1AE1AD-4DAD-4B95-9AF2-8CE87597291B}">
      <dgm:prSet/>
      <dgm:spPr/>
      <dgm:t>
        <a:bodyPr/>
        <a:lstStyle/>
        <a:p>
          <a:endParaRPr lang="en-US"/>
        </a:p>
      </dgm:t>
    </dgm:pt>
    <dgm:pt modelId="{983D4BFD-963C-4611-A8EA-01CBDB7F6E67}" type="sibTrans" cxnId="{3E1AE1AD-4DAD-4B95-9AF2-8CE87597291B}">
      <dgm:prSet/>
      <dgm:spPr/>
      <dgm:t>
        <a:bodyPr/>
        <a:lstStyle/>
        <a:p>
          <a:endParaRPr lang="en-US"/>
        </a:p>
      </dgm:t>
    </dgm:pt>
    <dgm:pt modelId="{081FF1C6-E03D-414E-A47E-EE8B24CD8BEF}">
      <dgm:prSet phldrT="[Text]"/>
      <dgm:spPr/>
      <dgm:t>
        <a:bodyPr/>
        <a:lstStyle/>
        <a:p>
          <a:r>
            <a:rPr lang="en-US" dirty="0"/>
            <a:t>As a result of ABCPs facing “runs”, at least forty three MMFs required assistance from their sponsors in order to avoid breaking the buck.</a:t>
          </a:r>
        </a:p>
      </dgm:t>
    </dgm:pt>
    <dgm:pt modelId="{9879CA04-33BA-437E-8976-9AACD0E74379}" type="parTrans" cxnId="{3282242B-DF16-46EF-AB08-2D2F4A729057}">
      <dgm:prSet/>
      <dgm:spPr/>
      <dgm:t>
        <a:bodyPr/>
        <a:lstStyle/>
        <a:p>
          <a:endParaRPr lang="en-US"/>
        </a:p>
      </dgm:t>
    </dgm:pt>
    <dgm:pt modelId="{C52B6144-1576-44E3-A754-582B3772ECC2}" type="sibTrans" cxnId="{3282242B-DF16-46EF-AB08-2D2F4A729057}">
      <dgm:prSet/>
      <dgm:spPr/>
      <dgm:t>
        <a:bodyPr/>
        <a:lstStyle/>
        <a:p>
          <a:endParaRPr lang="en-US"/>
        </a:p>
      </dgm:t>
    </dgm:pt>
    <dgm:pt modelId="{9E1012FF-DF17-4A06-8D30-2B5229E5B293}">
      <dgm:prSet phldrT="[Text]"/>
      <dgm:spPr/>
      <dgm:t>
        <a:bodyPr/>
        <a:lstStyle/>
        <a:p>
          <a:r>
            <a:rPr lang="en-US" dirty="0"/>
            <a:t>The sponsor-based rescue of MMFs in 2007 prevented any runs by investors on those funds that year and solidified the expectation that MMFs would always be bailed out by their sponsors.</a:t>
          </a:r>
        </a:p>
      </dgm:t>
    </dgm:pt>
    <dgm:pt modelId="{3EEF8DBE-38D8-41A5-A1D2-5ECB136A4990}" type="parTrans" cxnId="{E32C6BB9-A530-4027-9B3B-FC1743CEF9C6}">
      <dgm:prSet/>
      <dgm:spPr/>
      <dgm:t>
        <a:bodyPr/>
        <a:lstStyle/>
        <a:p>
          <a:endParaRPr lang="en-US"/>
        </a:p>
      </dgm:t>
    </dgm:pt>
    <dgm:pt modelId="{C777F1A0-DC57-4ED3-B8BB-FF682F38A808}" type="sibTrans" cxnId="{E32C6BB9-A530-4027-9B3B-FC1743CEF9C6}">
      <dgm:prSet/>
      <dgm:spPr/>
      <dgm:t>
        <a:bodyPr/>
        <a:lstStyle/>
        <a:p>
          <a:endParaRPr lang="en-US"/>
        </a:p>
      </dgm:t>
    </dgm:pt>
    <dgm:pt modelId="{F18FBB5D-9E2F-408E-A535-3A980CAF9F1E}">
      <dgm:prSet phldrT="[Text]"/>
      <dgm:spPr/>
      <dgm:t>
        <a:bodyPr/>
        <a:lstStyle/>
        <a:p>
          <a:r>
            <a:rPr lang="en-US" dirty="0"/>
            <a:t>The Lehman bankruptcy was a major shock to MMFs. The drop from parity of the Reserve Primary Fund led to a run on similar funds.</a:t>
          </a:r>
        </a:p>
      </dgm:t>
    </dgm:pt>
    <dgm:pt modelId="{EABA9532-5929-4542-9E5A-FC263FB48A77}" type="parTrans" cxnId="{3A1DC76D-64CD-4CED-94FA-4A4571231663}">
      <dgm:prSet/>
      <dgm:spPr/>
      <dgm:t>
        <a:bodyPr/>
        <a:lstStyle/>
        <a:p>
          <a:endParaRPr lang="en-US"/>
        </a:p>
      </dgm:t>
    </dgm:pt>
    <dgm:pt modelId="{81471569-369D-4E84-8C2A-448E292D4967}" type="sibTrans" cxnId="{3A1DC76D-64CD-4CED-94FA-4A4571231663}">
      <dgm:prSet/>
      <dgm:spPr/>
      <dgm:t>
        <a:bodyPr/>
        <a:lstStyle/>
        <a:p>
          <a:endParaRPr lang="en-US"/>
        </a:p>
      </dgm:t>
    </dgm:pt>
    <dgm:pt modelId="{686F5953-453A-47D2-8612-6D89FA07C4E1}" type="pres">
      <dgm:prSet presAssocID="{EA5B0173-1DA9-4245-94EB-472A71422651}" presName="vert0" presStyleCnt="0">
        <dgm:presLayoutVars>
          <dgm:dir/>
          <dgm:animOne val="branch"/>
          <dgm:animLvl val="lvl"/>
        </dgm:presLayoutVars>
      </dgm:prSet>
      <dgm:spPr/>
    </dgm:pt>
    <dgm:pt modelId="{75A311F7-6E7E-466D-A74C-C3CBA4C2DB9B}" type="pres">
      <dgm:prSet presAssocID="{95CFE22A-9BE3-49F9-880F-C7A44C382022}" presName="thickLine" presStyleLbl="alignNode1" presStyleIdx="0" presStyleCnt="4"/>
      <dgm:spPr/>
    </dgm:pt>
    <dgm:pt modelId="{A7442F20-2035-487D-84E0-DEF067974EB8}" type="pres">
      <dgm:prSet presAssocID="{95CFE22A-9BE3-49F9-880F-C7A44C382022}" presName="horz1" presStyleCnt="0"/>
      <dgm:spPr/>
    </dgm:pt>
    <dgm:pt modelId="{75BD7CC4-D44D-48CF-BB34-791277F0403B}" type="pres">
      <dgm:prSet presAssocID="{95CFE22A-9BE3-49F9-880F-C7A44C382022}" presName="tx1" presStyleLbl="revTx" presStyleIdx="0" presStyleCnt="4" custScaleY="82541"/>
      <dgm:spPr/>
    </dgm:pt>
    <dgm:pt modelId="{BEE90B4D-3219-42CB-BB52-B39ED3E32BBE}" type="pres">
      <dgm:prSet presAssocID="{95CFE22A-9BE3-49F9-880F-C7A44C382022}" presName="vert1" presStyleCnt="0"/>
      <dgm:spPr/>
    </dgm:pt>
    <dgm:pt modelId="{06EDE9BC-8C0C-44E0-87F0-F4DE797421D3}" type="pres">
      <dgm:prSet presAssocID="{081FF1C6-E03D-414E-A47E-EE8B24CD8BEF}" presName="thickLine" presStyleLbl="alignNode1" presStyleIdx="1" presStyleCnt="4"/>
      <dgm:spPr/>
    </dgm:pt>
    <dgm:pt modelId="{DF8CC2F4-3333-446E-9E5E-5A2D004B2276}" type="pres">
      <dgm:prSet presAssocID="{081FF1C6-E03D-414E-A47E-EE8B24CD8BEF}" presName="horz1" presStyleCnt="0"/>
      <dgm:spPr/>
    </dgm:pt>
    <dgm:pt modelId="{367A15E3-783A-4FDE-AA31-7FB3FF6C6E64}" type="pres">
      <dgm:prSet presAssocID="{081FF1C6-E03D-414E-A47E-EE8B24CD8BEF}" presName="tx1" presStyleLbl="revTx" presStyleIdx="1" presStyleCnt="4"/>
      <dgm:spPr/>
    </dgm:pt>
    <dgm:pt modelId="{659C4EDE-76AF-4A04-B91E-036A827B3390}" type="pres">
      <dgm:prSet presAssocID="{081FF1C6-E03D-414E-A47E-EE8B24CD8BEF}" presName="vert1" presStyleCnt="0"/>
      <dgm:spPr/>
    </dgm:pt>
    <dgm:pt modelId="{76CCAD49-5766-4E88-8926-F99F6DCD8A1C}" type="pres">
      <dgm:prSet presAssocID="{9E1012FF-DF17-4A06-8D30-2B5229E5B293}" presName="thickLine" presStyleLbl="alignNode1" presStyleIdx="2" presStyleCnt="4"/>
      <dgm:spPr/>
    </dgm:pt>
    <dgm:pt modelId="{15D1ABB2-D7E3-4F9C-89D1-42959A791ACD}" type="pres">
      <dgm:prSet presAssocID="{9E1012FF-DF17-4A06-8D30-2B5229E5B293}" presName="horz1" presStyleCnt="0"/>
      <dgm:spPr/>
    </dgm:pt>
    <dgm:pt modelId="{866D022F-1C7B-4623-924B-40EBFA977798}" type="pres">
      <dgm:prSet presAssocID="{9E1012FF-DF17-4A06-8D30-2B5229E5B293}" presName="tx1" presStyleLbl="revTx" presStyleIdx="2" presStyleCnt="4"/>
      <dgm:spPr/>
    </dgm:pt>
    <dgm:pt modelId="{9896A2B3-8A2B-40D1-89B1-311AFB6A2566}" type="pres">
      <dgm:prSet presAssocID="{9E1012FF-DF17-4A06-8D30-2B5229E5B293}" presName="vert1" presStyleCnt="0"/>
      <dgm:spPr/>
    </dgm:pt>
    <dgm:pt modelId="{6CF35C29-6E07-4C68-90D1-8CA2D26A1BA6}" type="pres">
      <dgm:prSet presAssocID="{F18FBB5D-9E2F-408E-A535-3A980CAF9F1E}" presName="thickLine" presStyleLbl="alignNode1" presStyleIdx="3" presStyleCnt="4"/>
      <dgm:spPr/>
    </dgm:pt>
    <dgm:pt modelId="{93CC01B8-09E9-491D-99CC-0ACDF1D9D7D3}" type="pres">
      <dgm:prSet presAssocID="{F18FBB5D-9E2F-408E-A535-3A980CAF9F1E}" presName="horz1" presStyleCnt="0"/>
      <dgm:spPr/>
    </dgm:pt>
    <dgm:pt modelId="{C0A481C7-9A89-4E72-A2AC-FD31ED8F556B}" type="pres">
      <dgm:prSet presAssocID="{F18FBB5D-9E2F-408E-A535-3A980CAF9F1E}" presName="tx1" presStyleLbl="revTx" presStyleIdx="3" presStyleCnt="4"/>
      <dgm:spPr/>
    </dgm:pt>
    <dgm:pt modelId="{0E3B319A-7096-414E-A693-F475F8219065}" type="pres">
      <dgm:prSet presAssocID="{F18FBB5D-9E2F-408E-A535-3A980CAF9F1E}" presName="vert1" presStyleCnt="0"/>
      <dgm:spPr/>
    </dgm:pt>
  </dgm:ptLst>
  <dgm:cxnLst>
    <dgm:cxn modelId="{076C7A45-C0DD-4428-B56C-773082E94EF1}" type="presOf" srcId="{9E1012FF-DF17-4A06-8D30-2B5229E5B293}" destId="{866D022F-1C7B-4623-924B-40EBFA977798}" srcOrd="0" destOrd="0" presId="urn:microsoft.com/office/officeart/2008/layout/LinedList"/>
    <dgm:cxn modelId="{3282242B-DF16-46EF-AB08-2D2F4A729057}" srcId="{EA5B0173-1DA9-4245-94EB-472A71422651}" destId="{081FF1C6-E03D-414E-A47E-EE8B24CD8BEF}" srcOrd="1" destOrd="0" parTransId="{9879CA04-33BA-437E-8976-9AACD0E74379}" sibTransId="{C52B6144-1576-44E3-A754-582B3772ECC2}"/>
    <dgm:cxn modelId="{E32C6BB9-A530-4027-9B3B-FC1743CEF9C6}" srcId="{EA5B0173-1DA9-4245-94EB-472A71422651}" destId="{9E1012FF-DF17-4A06-8D30-2B5229E5B293}" srcOrd="2" destOrd="0" parTransId="{3EEF8DBE-38D8-41A5-A1D2-5ECB136A4990}" sibTransId="{C777F1A0-DC57-4ED3-B8BB-FF682F38A808}"/>
    <dgm:cxn modelId="{3E1AE1AD-4DAD-4B95-9AF2-8CE87597291B}" srcId="{EA5B0173-1DA9-4245-94EB-472A71422651}" destId="{95CFE22A-9BE3-49F9-880F-C7A44C382022}" srcOrd="0" destOrd="0" parTransId="{9EDB3EFB-570B-4114-81E4-443B6F8AF558}" sibTransId="{983D4BFD-963C-4611-A8EA-01CBDB7F6E67}"/>
    <dgm:cxn modelId="{680E66E9-E8A2-404C-8FB9-C4BF6021CDF7}" type="presOf" srcId="{EA5B0173-1DA9-4245-94EB-472A71422651}" destId="{686F5953-453A-47D2-8612-6D89FA07C4E1}" srcOrd="0" destOrd="0" presId="urn:microsoft.com/office/officeart/2008/layout/LinedList"/>
    <dgm:cxn modelId="{3A1DC76D-64CD-4CED-94FA-4A4571231663}" srcId="{EA5B0173-1DA9-4245-94EB-472A71422651}" destId="{F18FBB5D-9E2F-408E-A535-3A980CAF9F1E}" srcOrd="3" destOrd="0" parTransId="{EABA9532-5929-4542-9E5A-FC263FB48A77}" sibTransId="{81471569-369D-4E84-8C2A-448E292D4967}"/>
    <dgm:cxn modelId="{10A220EE-67D9-44C4-A7B2-4D29209530D8}" type="presOf" srcId="{081FF1C6-E03D-414E-A47E-EE8B24CD8BEF}" destId="{367A15E3-783A-4FDE-AA31-7FB3FF6C6E64}" srcOrd="0" destOrd="0" presId="urn:microsoft.com/office/officeart/2008/layout/LinedList"/>
    <dgm:cxn modelId="{95379D25-E821-4F04-B8A6-BC5220D0DE0C}" type="presOf" srcId="{95CFE22A-9BE3-49F9-880F-C7A44C382022}" destId="{75BD7CC4-D44D-48CF-BB34-791277F0403B}" srcOrd="0" destOrd="0" presId="urn:microsoft.com/office/officeart/2008/layout/LinedList"/>
    <dgm:cxn modelId="{B6357194-5F30-4F16-B725-A363316C44CB}" type="presOf" srcId="{F18FBB5D-9E2F-408E-A535-3A980CAF9F1E}" destId="{C0A481C7-9A89-4E72-A2AC-FD31ED8F556B}" srcOrd="0" destOrd="0" presId="urn:microsoft.com/office/officeart/2008/layout/LinedList"/>
    <dgm:cxn modelId="{EAD29235-8433-4542-BE23-01553B645D94}" type="presParOf" srcId="{686F5953-453A-47D2-8612-6D89FA07C4E1}" destId="{75A311F7-6E7E-466D-A74C-C3CBA4C2DB9B}" srcOrd="0" destOrd="0" presId="urn:microsoft.com/office/officeart/2008/layout/LinedList"/>
    <dgm:cxn modelId="{D9B7AFAB-0648-4DFA-A6D5-2FB754962307}" type="presParOf" srcId="{686F5953-453A-47D2-8612-6D89FA07C4E1}" destId="{A7442F20-2035-487D-84E0-DEF067974EB8}" srcOrd="1" destOrd="0" presId="urn:microsoft.com/office/officeart/2008/layout/LinedList"/>
    <dgm:cxn modelId="{630BFCC4-8544-4908-96FD-907708E1A350}" type="presParOf" srcId="{A7442F20-2035-487D-84E0-DEF067974EB8}" destId="{75BD7CC4-D44D-48CF-BB34-791277F0403B}" srcOrd="0" destOrd="0" presId="urn:microsoft.com/office/officeart/2008/layout/LinedList"/>
    <dgm:cxn modelId="{6D74BF2C-6C06-4771-8469-6319A7C9DF21}" type="presParOf" srcId="{A7442F20-2035-487D-84E0-DEF067974EB8}" destId="{BEE90B4D-3219-42CB-BB52-B39ED3E32BBE}" srcOrd="1" destOrd="0" presId="urn:microsoft.com/office/officeart/2008/layout/LinedList"/>
    <dgm:cxn modelId="{EC10DA65-4131-4EAD-9DD4-22A91B3798B8}" type="presParOf" srcId="{686F5953-453A-47D2-8612-6D89FA07C4E1}" destId="{06EDE9BC-8C0C-44E0-87F0-F4DE797421D3}" srcOrd="2" destOrd="0" presId="urn:microsoft.com/office/officeart/2008/layout/LinedList"/>
    <dgm:cxn modelId="{D15528C2-C239-4F24-A2FC-F653F2362C15}" type="presParOf" srcId="{686F5953-453A-47D2-8612-6D89FA07C4E1}" destId="{DF8CC2F4-3333-446E-9E5E-5A2D004B2276}" srcOrd="3" destOrd="0" presId="urn:microsoft.com/office/officeart/2008/layout/LinedList"/>
    <dgm:cxn modelId="{2FB78644-6370-42C3-BA02-48E0938D9B99}" type="presParOf" srcId="{DF8CC2F4-3333-446E-9E5E-5A2D004B2276}" destId="{367A15E3-783A-4FDE-AA31-7FB3FF6C6E64}" srcOrd="0" destOrd="0" presId="urn:microsoft.com/office/officeart/2008/layout/LinedList"/>
    <dgm:cxn modelId="{A1F34226-7E8F-4944-820F-B673E21F7D1C}" type="presParOf" srcId="{DF8CC2F4-3333-446E-9E5E-5A2D004B2276}" destId="{659C4EDE-76AF-4A04-B91E-036A827B3390}" srcOrd="1" destOrd="0" presId="urn:microsoft.com/office/officeart/2008/layout/LinedList"/>
    <dgm:cxn modelId="{590692D5-61A3-4904-83BF-8905ED2D1806}" type="presParOf" srcId="{686F5953-453A-47D2-8612-6D89FA07C4E1}" destId="{76CCAD49-5766-4E88-8926-F99F6DCD8A1C}" srcOrd="4" destOrd="0" presId="urn:microsoft.com/office/officeart/2008/layout/LinedList"/>
    <dgm:cxn modelId="{EBBD1803-A3BE-495F-8DD7-621D957DA66E}" type="presParOf" srcId="{686F5953-453A-47D2-8612-6D89FA07C4E1}" destId="{15D1ABB2-D7E3-4F9C-89D1-42959A791ACD}" srcOrd="5" destOrd="0" presId="urn:microsoft.com/office/officeart/2008/layout/LinedList"/>
    <dgm:cxn modelId="{C04DF93F-BE44-4822-A6DC-4CC52A905BB4}" type="presParOf" srcId="{15D1ABB2-D7E3-4F9C-89D1-42959A791ACD}" destId="{866D022F-1C7B-4623-924B-40EBFA977798}" srcOrd="0" destOrd="0" presId="urn:microsoft.com/office/officeart/2008/layout/LinedList"/>
    <dgm:cxn modelId="{49413347-F4CF-4F4B-8027-618A40E4B4FE}" type="presParOf" srcId="{15D1ABB2-D7E3-4F9C-89D1-42959A791ACD}" destId="{9896A2B3-8A2B-40D1-89B1-311AFB6A2566}" srcOrd="1" destOrd="0" presId="urn:microsoft.com/office/officeart/2008/layout/LinedList"/>
    <dgm:cxn modelId="{7EE9B352-8731-4E95-9A99-66BB092848A5}" type="presParOf" srcId="{686F5953-453A-47D2-8612-6D89FA07C4E1}" destId="{6CF35C29-6E07-4C68-90D1-8CA2D26A1BA6}" srcOrd="6" destOrd="0" presId="urn:microsoft.com/office/officeart/2008/layout/LinedList"/>
    <dgm:cxn modelId="{4EFF7D9D-23BF-4D13-9CD1-284576635AE0}" type="presParOf" srcId="{686F5953-453A-47D2-8612-6D89FA07C4E1}" destId="{93CC01B8-09E9-491D-99CC-0ACDF1D9D7D3}" srcOrd="7" destOrd="0" presId="urn:microsoft.com/office/officeart/2008/layout/LinedList"/>
    <dgm:cxn modelId="{E9F323A6-20B0-4EA0-96A8-0D0A64F5B26A}" type="presParOf" srcId="{93CC01B8-09E9-491D-99CC-0ACDF1D9D7D3}" destId="{C0A481C7-9A89-4E72-A2AC-FD31ED8F556B}" srcOrd="0" destOrd="0" presId="urn:microsoft.com/office/officeart/2008/layout/LinedList"/>
    <dgm:cxn modelId="{A1AE23AB-2884-4959-9919-2687797BFE07}" type="presParOf" srcId="{93CC01B8-09E9-491D-99CC-0ACDF1D9D7D3}" destId="{0E3B319A-7096-414E-A693-F475F8219065}"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CC8B39B-8A2C-4F7A-A421-F6E2CBC86579}">
      <dsp:nvSpPr>
        <dsp:cNvPr id="0" name=""/>
        <dsp:cNvSpPr/>
      </dsp:nvSpPr>
      <dsp:spPr>
        <a:xfrm>
          <a:off x="0" y="65543"/>
          <a:ext cx="9923228" cy="623610"/>
        </a:xfrm>
        <a:prstGeom prst="roundRect">
          <a:avLst/>
        </a:prstGeom>
        <a:solidFill>
          <a:schemeClr val="lt1">
            <a:hueOff val="0"/>
            <a:satOff val="0"/>
            <a:lumOff val="0"/>
            <a:alphaOff val="0"/>
          </a:schemeClr>
        </a:solidFill>
        <a:ln w="15875"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en-US" sz="2600" kern="1200" dirty="0"/>
            <a:t>Overview and Timeline of the crisis</a:t>
          </a:r>
        </a:p>
      </dsp:txBody>
      <dsp:txXfrm>
        <a:off x="30442" y="95985"/>
        <a:ext cx="9862344" cy="562726"/>
      </dsp:txXfrm>
    </dsp:sp>
    <dsp:sp modelId="{764C668E-C036-472B-8E05-E01301912E48}">
      <dsp:nvSpPr>
        <dsp:cNvPr id="0" name=""/>
        <dsp:cNvSpPr/>
      </dsp:nvSpPr>
      <dsp:spPr>
        <a:xfrm>
          <a:off x="0" y="764033"/>
          <a:ext cx="9923228" cy="623610"/>
        </a:xfrm>
        <a:prstGeom prst="roundRect">
          <a:avLst/>
        </a:prstGeom>
        <a:solidFill>
          <a:schemeClr val="lt1">
            <a:hueOff val="0"/>
            <a:satOff val="0"/>
            <a:lumOff val="0"/>
            <a:alphaOff val="0"/>
          </a:schemeClr>
        </a:solidFill>
        <a:ln w="15875"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en-US" sz="2600" kern="1200" dirty="0"/>
            <a:t>Historical Background</a:t>
          </a:r>
        </a:p>
      </dsp:txBody>
      <dsp:txXfrm>
        <a:off x="30442" y="794475"/>
        <a:ext cx="9862344" cy="562726"/>
      </dsp:txXfrm>
    </dsp:sp>
    <dsp:sp modelId="{F6624CAE-1A62-4F58-BD68-082A1DD8C0D9}">
      <dsp:nvSpPr>
        <dsp:cNvPr id="0" name=""/>
        <dsp:cNvSpPr/>
      </dsp:nvSpPr>
      <dsp:spPr>
        <a:xfrm>
          <a:off x="0" y="1462523"/>
          <a:ext cx="9923228" cy="623610"/>
        </a:xfrm>
        <a:prstGeom prst="roundRect">
          <a:avLst/>
        </a:prstGeom>
        <a:solidFill>
          <a:schemeClr val="lt1">
            <a:hueOff val="0"/>
            <a:satOff val="0"/>
            <a:lumOff val="0"/>
            <a:alphaOff val="0"/>
          </a:schemeClr>
        </a:solidFill>
        <a:ln w="15875"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en-US" sz="2600" kern="1200" dirty="0"/>
            <a:t>The Crisis Build-up</a:t>
          </a:r>
        </a:p>
      </dsp:txBody>
      <dsp:txXfrm>
        <a:off x="30442" y="1492965"/>
        <a:ext cx="9862344" cy="562726"/>
      </dsp:txXfrm>
    </dsp:sp>
    <dsp:sp modelId="{2FFFDBD8-8F5F-4DB7-9223-E323CD0BC935}">
      <dsp:nvSpPr>
        <dsp:cNvPr id="0" name=""/>
        <dsp:cNvSpPr/>
      </dsp:nvSpPr>
      <dsp:spPr>
        <a:xfrm>
          <a:off x="0" y="2161013"/>
          <a:ext cx="9923228" cy="623610"/>
        </a:xfrm>
        <a:prstGeom prst="roundRect">
          <a:avLst/>
        </a:prstGeom>
        <a:solidFill>
          <a:schemeClr val="lt1">
            <a:hueOff val="0"/>
            <a:satOff val="0"/>
            <a:lumOff val="0"/>
            <a:alphaOff val="0"/>
          </a:schemeClr>
        </a:solidFill>
        <a:ln w="15875"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en-US" sz="2600" kern="1200" dirty="0"/>
            <a:t>The Panics</a:t>
          </a:r>
        </a:p>
      </dsp:txBody>
      <dsp:txXfrm>
        <a:off x="30442" y="2191455"/>
        <a:ext cx="9862344" cy="562726"/>
      </dsp:txXfrm>
    </dsp:sp>
    <dsp:sp modelId="{C4A11564-743F-403D-8C6B-20986C6C0FEC}">
      <dsp:nvSpPr>
        <dsp:cNvPr id="0" name=""/>
        <dsp:cNvSpPr/>
      </dsp:nvSpPr>
      <dsp:spPr>
        <a:xfrm>
          <a:off x="0" y="2859503"/>
          <a:ext cx="9923228" cy="623610"/>
        </a:xfrm>
        <a:prstGeom prst="roundRect">
          <a:avLst/>
        </a:prstGeom>
        <a:solidFill>
          <a:schemeClr val="lt1">
            <a:hueOff val="0"/>
            <a:satOff val="0"/>
            <a:lumOff val="0"/>
            <a:alphaOff val="0"/>
          </a:schemeClr>
        </a:solidFill>
        <a:ln w="15875"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en-US" sz="2600" kern="1200" dirty="0"/>
            <a:t>Policy Responses</a:t>
          </a:r>
        </a:p>
      </dsp:txBody>
      <dsp:txXfrm>
        <a:off x="30442" y="2889945"/>
        <a:ext cx="9862344" cy="562726"/>
      </dsp:txXfrm>
    </dsp:sp>
    <dsp:sp modelId="{B4BAA329-E106-4D2C-B914-55F241059F35}">
      <dsp:nvSpPr>
        <dsp:cNvPr id="0" name=""/>
        <dsp:cNvSpPr/>
      </dsp:nvSpPr>
      <dsp:spPr>
        <a:xfrm>
          <a:off x="0" y="3557993"/>
          <a:ext cx="9923228" cy="623610"/>
        </a:xfrm>
        <a:prstGeom prst="roundRect">
          <a:avLst/>
        </a:prstGeom>
        <a:solidFill>
          <a:schemeClr val="lt1">
            <a:hueOff val="0"/>
            <a:satOff val="0"/>
            <a:lumOff val="0"/>
            <a:alphaOff val="0"/>
          </a:schemeClr>
        </a:solidFill>
        <a:ln w="15875"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en-US" sz="2600" kern="1200"/>
            <a:t>Real Effects of the Financial Crisis</a:t>
          </a:r>
          <a:endParaRPr lang="en-US" sz="2600" kern="1200" dirty="0"/>
        </a:p>
      </dsp:txBody>
      <dsp:txXfrm>
        <a:off x="30442" y="3588435"/>
        <a:ext cx="9862344" cy="562726"/>
      </dsp:txXfrm>
    </dsp:sp>
    <dsp:sp modelId="{F8FEBEFC-6982-4EAE-9915-72C906387B85}">
      <dsp:nvSpPr>
        <dsp:cNvPr id="0" name=""/>
        <dsp:cNvSpPr/>
      </dsp:nvSpPr>
      <dsp:spPr>
        <a:xfrm>
          <a:off x="0" y="4256483"/>
          <a:ext cx="9923228" cy="623610"/>
        </a:xfrm>
        <a:prstGeom prst="roundRect">
          <a:avLst/>
        </a:prstGeom>
        <a:solidFill>
          <a:schemeClr val="lt1">
            <a:hueOff val="0"/>
            <a:satOff val="0"/>
            <a:lumOff val="0"/>
            <a:alphaOff val="0"/>
          </a:schemeClr>
        </a:solidFill>
        <a:ln w="15875"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en-US" sz="2600" kern="1200" dirty="0"/>
            <a:t>Opinion</a:t>
          </a:r>
        </a:p>
      </dsp:txBody>
      <dsp:txXfrm>
        <a:off x="30442" y="4286925"/>
        <a:ext cx="9862344" cy="562726"/>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AD552CF-022C-419E-A029-9626E05DA065}">
      <dsp:nvSpPr>
        <dsp:cNvPr id="0" name=""/>
        <dsp:cNvSpPr/>
      </dsp:nvSpPr>
      <dsp:spPr>
        <a:xfrm>
          <a:off x="4420" y="0"/>
          <a:ext cx="1932607" cy="4161182"/>
        </a:xfrm>
        <a:prstGeom prst="roundRect">
          <a:avLst>
            <a:gd name="adj" fmla="val 10000"/>
          </a:avLst>
        </a:prstGeom>
        <a:solidFill>
          <a:schemeClr val="lt1">
            <a:hueOff val="0"/>
            <a:satOff val="0"/>
            <a:lumOff val="0"/>
            <a:alphaOff val="0"/>
          </a:schemeClr>
        </a:solidFill>
        <a:ln w="15875"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t>Subprime failure had a direct effect on many ABCP programs, with runs that began in August 2007 eventually affecting 40 percent of that $1.2 trillion market. </a:t>
          </a:r>
        </a:p>
      </dsp:txBody>
      <dsp:txXfrm>
        <a:off x="61024" y="56604"/>
        <a:ext cx="1819399" cy="4047974"/>
      </dsp:txXfrm>
    </dsp:sp>
    <dsp:sp modelId="{30183C5C-8D40-4630-9A54-F0E063F3A69F}">
      <dsp:nvSpPr>
        <dsp:cNvPr id="0" name=""/>
        <dsp:cNvSpPr/>
      </dsp:nvSpPr>
      <dsp:spPr>
        <a:xfrm>
          <a:off x="2130288" y="1840947"/>
          <a:ext cx="409712" cy="479286"/>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33400">
            <a:lnSpc>
              <a:spcPct val="90000"/>
            </a:lnSpc>
            <a:spcBef>
              <a:spcPct val="0"/>
            </a:spcBef>
            <a:spcAft>
              <a:spcPct val="35000"/>
            </a:spcAft>
            <a:buNone/>
          </a:pPr>
          <a:endParaRPr lang="en-US" sz="1200" kern="1200"/>
        </a:p>
      </dsp:txBody>
      <dsp:txXfrm>
        <a:off x="2130288" y="1936804"/>
        <a:ext cx="286798" cy="287572"/>
      </dsp:txXfrm>
    </dsp:sp>
    <dsp:sp modelId="{21C094B0-1566-4D2F-919C-4247A0EFC1FE}">
      <dsp:nvSpPr>
        <dsp:cNvPr id="0" name=""/>
        <dsp:cNvSpPr/>
      </dsp:nvSpPr>
      <dsp:spPr>
        <a:xfrm>
          <a:off x="2710070" y="0"/>
          <a:ext cx="1932607" cy="4161182"/>
        </a:xfrm>
        <a:prstGeom prst="roundRect">
          <a:avLst>
            <a:gd name="adj" fmla="val 10000"/>
          </a:avLst>
        </a:prstGeom>
        <a:solidFill>
          <a:schemeClr val="lt1">
            <a:hueOff val="0"/>
            <a:satOff val="0"/>
            <a:lumOff val="0"/>
            <a:alphaOff val="0"/>
          </a:schemeClr>
        </a:solidFill>
        <a:ln w="15875"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t>These runs and related price drops in other subprime-related securities caused unprecedented problems for MMFs, where at least forty-three funds required support from their sponsors. </a:t>
          </a:r>
        </a:p>
      </dsp:txBody>
      <dsp:txXfrm>
        <a:off x="2766674" y="56604"/>
        <a:ext cx="1819399" cy="4047974"/>
      </dsp:txXfrm>
    </dsp:sp>
    <dsp:sp modelId="{A66A74D2-B9C6-4C70-8AA6-753661A91348}">
      <dsp:nvSpPr>
        <dsp:cNvPr id="0" name=""/>
        <dsp:cNvSpPr/>
      </dsp:nvSpPr>
      <dsp:spPr>
        <a:xfrm>
          <a:off x="4835939" y="1840947"/>
          <a:ext cx="409712" cy="479286"/>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33400">
            <a:lnSpc>
              <a:spcPct val="90000"/>
            </a:lnSpc>
            <a:spcBef>
              <a:spcPct val="0"/>
            </a:spcBef>
            <a:spcAft>
              <a:spcPct val="35000"/>
            </a:spcAft>
            <a:buNone/>
          </a:pPr>
          <a:endParaRPr lang="en-US" sz="1200" kern="1200"/>
        </a:p>
      </dsp:txBody>
      <dsp:txXfrm>
        <a:off x="4835939" y="1936804"/>
        <a:ext cx="286798" cy="287572"/>
      </dsp:txXfrm>
    </dsp:sp>
    <dsp:sp modelId="{0AE268A3-19B8-4362-8F3E-552D6762A03B}">
      <dsp:nvSpPr>
        <dsp:cNvPr id="0" name=""/>
        <dsp:cNvSpPr/>
      </dsp:nvSpPr>
      <dsp:spPr>
        <a:xfrm>
          <a:off x="5415721" y="0"/>
          <a:ext cx="1932607" cy="4161182"/>
        </a:xfrm>
        <a:prstGeom prst="roundRect">
          <a:avLst>
            <a:gd name="adj" fmla="val 10000"/>
          </a:avLst>
        </a:prstGeom>
        <a:solidFill>
          <a:schemeClr val="lt1">
            <a:hueOff val="0"/>
            <a:satOff val="0"/>
            <a:lumOff val="0"/>
            <a:alphaOff val="0"/>
          </a:schemeClr>
        </a:solidFill>
        <a:ln w="38100" cap="flat" cmpd="sng" algn="ctr">
          <a:solidFill>
            <a:srgbClr val="C0000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dirty="0"/>
            <a:t>After the initial panic of August 2007, interbank markets were slow to recover, with spreads between secured and unsecured funding remaining at high levels throughout the next year. This pressure also manifested itself in repo markets, where haircuts grew steadily throughout the year, adding to the funding pressure on financial intermediaries. </a:t>
          </a:r>
        </a:p>
      </dsp:txBody>
      <dsp:txXfrm>
        <a:off x="5472325" y="56604"/>
        <a:ext cx="1819399" cy="4047974"/>
      </dsp:txXfrm>
    </dsp:sp>
    <dsp:sp modelId="{C7030DB3-47DA-45EA-BC5E-8C41E8073F30}">
      <dsp:nvSpPr>
        <dsp:cNvPr id="0" name=""/>
        <dsp:cNvSpPr/>
      </dsp:nvSpPr>
      <dsp:spPr>
        <a:xfrm>
          <a:off x="7541589" y="1840947"/>
          <a:ext cx="409712" cy="479286"/>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33400">
            <a:lnSpc>
              <a:spcPct val="90000"/>
            </a:lnSpc>
            <a:spcBef>
              <a:spcPct val="0"/>
            </a:spcBef>
            <a:spcAft>
              <a:spcPct val="35000"/>
            </a:spcAft>
            <a:buNone/>
          </a:pPr>
          <a:endParaRPr lang="en-US" sz="1200" kern="1200"/>
        </a:p>
      </dsp:txBody>
      <dsp:txXfrm>
        <a:off x="7541589" y="1936804"/>
        <a:ext cx="286798" cy="287572"/>
      </dsp:txXfrm>
    </dsp:sp>
    <dsp:sp modelId="{92A43517-73E9-4220-94F8-705961A4E7AD}">
      <dsp:nvSpPr>
        <dsp:cNvPr id="0" name=""/>
        <dsp:cNvSpPr/>
      </dsp:nvSpPr>
      <dsp:spPr>
        <a:xfrm>
          <a:off x="8121372" y="0"/>
          <a:ext cx="1932607" cy="4161182"/>
        </a:xfrm>
        <a:prstGeom prst="roundRect">
          <a:avLst>
            <a:gd name="adj" fmla="val 10000"/>
          </a:avLst>
        </a:prstGeom>
        <a:solidFill>
          <a:schemeClr val="lt1">
            <a:hueOff val="0"/>
            <a:satOff val="0"/>
            <a:lumOff val="0"/>
            <a:alphaOff val="0"/>
          </a:schemeClr>
        </a:solidFill>
        <a:ln w="15875"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t>When this pressure finally claimed Lehman Brothers as a victim, the stressed interbank markets nearly collapsed, and only recovered after significant government intervention.</a:t>
          </a:r>
        </a:p>
      </dsp:txBody>
      <dsp:txXfrm>
        <a:off x="8177976" y="56604"/>
        <a:ext cx="1819399" cy="4047974"/>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679B2C8-C818-4BA1-A0B8-A0846752BC21}">
      <dsp:nvSpPr>
        <dsp:cNvPr id="0" name=""/>
        <dsp:cNvSpPr/>
      </dsp:nvSpPr>
      <dsp:spPr>
        <a:xfrm>
          <a:off x="0" y="677"/>
          <a:ext cx="9923228" cy="0"/>
        </a:xfrm>
        <a:prstGeom prst="line">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0A3C9DF-A703-45B5-88C3-1D2AB653AFC4}">
      <dsp:nvSpPr>
        <dsp:cNvPr id="0" name=""/>
        <dsp:cNvSpPr/>
      </dsp:nvSpPr>
      <dsp:spPr>
        <a:xfrm>
          <a:off x="0" y="677"/>
          <a:ext cx="9923228" cy="110996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en-US" sz="2400" kern="1200" dirty="0"/>
            <a:t>Gorton and </a:t>
          </a:r>
          <a:r>
            <a:rPr lang="en-US" sz="2400" kern="1200" dirty="0" err="1"/>
            <a:t>Metrick’s</a:t>
          </a:r>
          <a:r>
            <a:rPr lang="en-US" sz="2400" kern="1200" dirty="0"/>
            <a:t> paper is a great read for those looking to learn about the financial crisis. Their paper consolidates research published in 16 documents</a:t>
          </a:r>
        </a:p>
      </dsp:txBody>
      <dsp:txXfrm>
        <a:off x="0" y="677"/>
        <a:ext cx="9923228" cy="1109966"/>
      </dsp:txXfrm>
    </dsp:sp>
    <dsp:sp modelId="{A6614224-27F0-4DAB-8734-41065A4FE8C1}">
      <dsp:nvSpPr>
        <dsp:cNvPr id="0" name=""/>
        <dsp:cNvSpPr/>
      </dsp:nvSpPr>
      <dsp:spPr>
        <a:xfrm>
          <a:off x="0" y="1110644"/>
          <a:ext cx="9923228" cy="0"/>
        </a:xfrm>
        <a:prstGeom prst="line">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3CDBA79-4FF6-4DCD-8EBF-F46F23C02484}">
      <dsp:nvSpPr>
        <dsp:cNvPr id="0" name=""/>
        <dsp:cNvSpPr/>
      </dsp:nvSpPr>
      <dsp:spPr>
        <a:xfrm>
          <a:off x="0" y="1110644"/>
          <a:ext cx="9923228" cy="110996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en-US" sz="2400" kern="1200" dirty="0"/>
            <a:t>The paper does not talk about what led to the weakness in the subprime market</a:t>
          </a:r>
        </a:p>
      </dsp:txBody>
      <dsp:txXfrm>
        <a:off x="0" y="1110644"/>
        <a:ext cx="9923228" cy="1109966"/>
      </dsp:txXfrm>
    </dsp:sp>
    <dsp:sp modelId="{1EC7F279-ABE4-4BF9-AEE9-F93704F42C54}">
      <dsp:nvSpPr>
        <dsp:cNvPr id="0" name=""/>
        <dsp:cNvSpPr/>
      </dsp:nvSpPr>
      <dsp:spPr>
        <a:xfrm>
          <a:off x="0" y="2220611"/>
          <a:ext cx="9923228" cy="0"/>
        </a:xfrm>
        <a:prstGeom prst="line">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4A97672-7434-47C6-B4D5-5CE6B12E1917}">
      <dsp:nvSpPr>
        <dsp:cNvPr id="0" name=""/>
        <dsp:cNvSpPr/>
      </dsp:nvSpPr>
      <dsp:spPr>
        <a:xfrm>
          <a:off x="0" y="2220611"/>
          <a:ext cx="9923228" cy="110996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en-US" sz="2400" kern="1200" dirty="0"/>
            <a:t>Unregulated shadow banking seems like a key factor in the happenings that led to the crisis</a:t>
          </a:r>
        </a:p>
      </dsp:txBody>
      <dsp:txXfrm>
        <a:off x="0" y="2220611"/>
        <a:ext cx="9923228" cy="1109966"/>
      </dsp:txXfrm>
    </dsp:sp>
    <dsp:sp modelId="{2E7548B8-A8C0-46E1-BEBA-7D8647D1D156}">
      <dsp:nvSpPr>
        <dsp:cNvPr id="0" name=""/>
        <dsp:cNvSpPr/>
      </dsp:nvSpPr>
      <dsp:spPr>
        <a:xfrm>
          <a:off x="0" y="3330577"/>
          <a:ext cx="9923228" cy="0"/>
        </a:xfrm>
        <a:prstGeom prst="line">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8AC3E05-0274-4D3F-A243-C95F3E930C03}">
      <dsp:nvSpPr>
        <dsp:cNvPr id="0" name=""/>
        <dsp:cNvSpPr/>
      </dsp:nvSpPr>
      <dsp:spPr>
        <a:xfrm>
          <a:off x="0" y="3330577"/>
          <a:ext cx="9923228" cy="110996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en-US" sz="2400" kern="1200" dirty="0"/>
            <a:t>More research is required to identify predictors for crises, and the direction of causality between credit booms and crises</a:t>
          </a:r>
        </a:p>
      </dsp:txBody>
      <dsp:txXfrm>
        <a:off x="0" y="3330577"/>
        <a:ext cx="9923228" cy="1109966"/>
      </dsp:txXfrm>
    </dsp:sp>
    <dsp:sp modelId="{58FD206C-4F5F-4296-92CB-5811C364F68E}">
      <dsp:nvSpPr>
        <dsp:cNvPr id="0" name=""/>
        <dsp:cNvSpPr/>
      </dsp:nvSpPr>
      <dsp:spPr>
        <a:xfrm>
          <a:off x="0" y="4440544"/>
          <a:ext cx="9923228" cy="0"/>
        </a:xfrm>
        <a:prstGeom prst="line">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C5EC1CF-BDF6-47A8-ACE3-E35DD6A9A87E}">
      <dsp:nvSpPr>
        <dsp:cNvPr id="0" name=""/>
        <dsp:cNvSpPr/>
      </dsp:nvSpPr>
      <dsp:spPr>
        <a:xfrm>
          <a:off x="0" y="4440544"/>
          <a:ext cx="9923228" cy="110996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endParaRPr lang="en-US" sz="2400" kern="1200" dirty="0"/>
        </a:p>
      </dsp:txBody>
      <dsp:txXfrm>
        <a:off x="0" y="4440544"/>
        <a:ext cx="9923228" cy="110996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D7C9525-81EA-4A57-9C0E-86A718607C91}">
      <dsp:nvSpPr>
        <dsp:cNvPr id="0" name=""/>
        <dsp:cNvSpPr/>
      </dsp:nvSpPr>
      <dsp:spPr>
        <a:xfrm>
          <a:off x="48" y="5787"/>
          <a:ext cx="4636977" cy="748800"/>
        </a:xfrm>
        <a:prstGeom prst="rect">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4912" tIns="105664" rIns="184912" bIns="105664" numCol="1" spcCol="1270" anchor="ctr" anchorCtr="0">
          <a:noAutofit/>
        </a:bodyPr>
        <a:lstStyle/>
        <a:p>
          <a:pPr marL="0" lvl="0" indent="0" algn="ctr" defTabSz="1155700">
            <a:lnSpc>
              <a:spcPct val="90000"/>
            </a:lnSpc>
            <a:spcBef>
              <a:spcPct val="0"/>
            </a:spcBef>
            <a:spcAft>
              <a:spcPct val="35000"/>
            </a:spcAft>
            <a:buNone/>
          </a:pPr>
          <a:r>
            <a:rPr lang="en-US" sz="2600" kern="1200" dirty="0"/>
            <a:t>Triggers</a:t>
          </a:r>
        </a:p>
      </dsp:txBody>
      <dsp:txXfrm>
        <a:off x="48" y="5787"/>
        <a:ext cx="4636977" cy="748800"/>
      </dsp:txXfrm>
    </dsp:sp>
    <dsp:sp modelId="{2DA09555-1287-436B-926C-CEB930DF48D7}">
      <dsp:nvSpPr>
        <dsp:cNvPr id="0" name=""/>
        <dsp:cNvSpPr/>
      </dsp:nvSpPr>
      <dsp:spPr>
        <a:xfrm>
          <a:off x="48" y="754587"/>
          <a:ext cx="4636977" cy="1876807"/>
        </a:xfrm>
        <a:prstGeom prst="rect">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8684" tIns="138684" rIns="184912" bIns="208026" numCol="1" spcCol="1270" anchor="t" anchorCtr="0">
          <a:noAutofit/>
        </a:bodyPr>
        <a:lstStyle/>
        <a:p>
          <a:pPr marL="228600" lvl="1" indent="-228600" algn="l" defTabSz="1155700">
            <a:lnSpc>
              <a:spcPct val="90000"/>
            </a:lnSpc>
            <a:spcBef>
              <a:spcPct val="0"/>
            </a:spcBef>
            <a:spcAft>
              <a:spcPct val="15000"/>
            </a:spcAft>
            <a:buChar char="•"/>
          </a:pPr>
          <a:r>
            <a:rPr lang="en-US" sz="2600" kern="1200" dirty="0"/>
            <a:t>Losses and Prospective losses on subprime mortgages (not large enough to explain the crisis though)</a:t>
          </a:r>
        </a:p>
      </dsp:txBody>
      <dsp:txXfrm>
        <a:off x="48" y="754587"/>
        <a:ext cx="4636977" cy="1876807"/>
      </dsp:txXfrm>
    </dsp:sp>
    <dsp:sp modelId="{5A62E44B-9277-451E-A77D-3A5AEA00EB40}">
      <dsp:nvSpPr>
        <dsp:cNvPr id="0" name=""/>
        <dsp:cNvSpPr/>
      </dsp:nvSpPr>
      <dsp:spPr>
        <a:xfrm>
          <a:off x="5286202" y="5787"/>
          <a:ext cx="4636977" cy="748800"/>
        </a:xfrm>
        <a:prstGeom prst="rect">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4912" tIns="105664" rIns="184912" bIns="105664" numCol="1" spcCol="1270" anchor="ctr" anchorCtr="0">
          <a:noAutofit/>
        </a:bodyPr>
        <a:lstStyle/>
        <a:p>
          <a:pPr marL="0" lvl="0" indent="0" algn="ctr" defTabSz="1155700">
            <a:lnSpc>
              <a:spcPct val="90000"/>
            </a:lnSpc>
            <a:spcBef>
              <a:spcPct val="0"/>
            </a:spcBef>
            <a:spcAft>
              <a:spcPct val="35000"/>
            </a:spcAft>
            <a:buNone/>
          </a:pPr>
          <a:r>
            <a:rPr lang="en-US" sz="2600" kern="1200" dirty="0"/>
            <a:t>Vulnerabilities</a:t>
          </a:r>
        </a:p>
      </dsp:txBody>
      <dsp:txXfrm>
        <a:off x="5286202" y="5787"/>
        <a:ext cx="4636977" cy="748800"/>
      </dsp:txXfrm>
    </dsp:sp>
    <dsp:sp modelId="{47031891-999A-4E99-9EEE-CD4B355330A2}">
      <dsp:nvSpPr>
        <dsp:cNvPr id="0" name=""/>
        <dsp:cNvSpPr/>
      </dsp:nvSpPr>
      <dsp:spPr>
        <a:xfrm>
          <a:off x="5286202" y="754587"/>
          <a:ext cx="4636977" cy="1876807"/>
        </a:xfrm>
        <a:prstGeom prst="rect">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8684" tIns="138684" rIns="184912" bIns="208026" numCol="1" spcCol="1270" anchor="t" anchorCtr="0">
          <a:noAutofit/>
        </a:bodyPr>
        <a:lstStyle/>
        <a:p>
          <a:pPr marL="228600" lvl="1" indent="-228600" algn="l" defTabSz="1155700">
            <a:lnSpc>
              <a:spcPct val="90000"/>
            </a:lnSpc>
            <a:spcBef>
              <a:spcPct val="0"/>
            </a:spcBef>
            <a:spcAft>
              <a:spcPct val="15000"/>
            </a:spcAft>
            <a:buChar char="•"/>
          </a:pPr>
          <a:r>
            <a:rPr lang="en-US" sz="2600" kern="1200" dirty="0"/>
            <a:t>Shadow Banking, large and unregulated</a:t>
          </a:r>
        </a:p>
        <a:p>
          <a:pPr marL="228600" lvl="1" indent="-228600" algn="l" defTabSz="1155700">
            <a:lnSpc>
              <a:spcPct val="90000"/>
            </a:lnSpc>
            <a:spcBef>
              <a:spcPct val="0"/>
            </a:spcBef>
            <a:spcAft>
              <a:spcPct val="15000"/>
            </a:spcAft>
            <a:buChar char="•"/>
          </a:pPr>
          <a:r>
            <a:rPr lang="en-US" sz="2600" kern="1200" dirty="0"/>
            <a:t>Short-term debt, mainly repos and commercial paper</a:t>
          </a:r>
        </a:p>
      </dsp:txBody>
      <dsp:txXfrm>
        <a:off x="5286202" y="754587"/>
        <a:ext cx="4636977" cy="187680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679B2C8-C818-4BA1-A0B8-A0846752BC21}">
      <dsp:nvSpPr>
        <dsp:cNvPr id="0" name=""/>
        <dsp:cNvSpPr/>
      </dsp:nvSpPr>
      <dsp:spPr>
        <a:xfrm>
          <a:off x="0" y="677"/>
          <a:ext cx="9923228" cy="0"/>
        </a:xfrm>
        <a:prstGeom prst="line">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0A3C9DF-A703-45B5-88C3-1D2AB653AFC4}">
      <dsp:nvSpPr>
        <dsp:cNvPr id="0" name=""/>
        <dsp:cNvSpPr/>
      </dsp:nvSpPr>
      <dsp:spPr>
        <a:xfrm>
          <a:off x="0" y="677"/>
          <a:ext cx="9923228" cy="110996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marL="0" lvl="0" indent="0" algn="l" defTabSz="977900">
            <a:lnSpc>
              <a:spcPct val="90000"/>
            </a:lnSpc>
            <a:spcBef>
              <a:spcPct val="0"/>
            </a:spcBef>
            <a:spcAft>
              <a:spcPct val="35000"/>
            </a:spcAft>
            <a:buNone/>
          </a:pPr>
          <a:r>
            <a:rPr lang="en-US" sz="2200" kern="1200" dirty="0"/>
            <a:t>Disruptions in the US market created a shortage of US dollars in the global market – problems in rolling over short-term funding of long-term US assets, shortage of US dollars in the foreign exchange swap market</a:t>
          </a:r>
        </a:p>
      </dsp:txBody>
      <dsp:txXfrm>
        <a:off x="0" y="677"/>
        <a:ext cx="9923228" cy="1109966"/>
      </dsp:txXfrm>
    </dsp:sp>
    <dsp:sp modelId="{A6614224-27F0-4DAB-8734-41065A4FE8C1}">
      <dsp:nvSpPr>
        <dsp:cNvPr id="0" name=""/>
        <dsp:cNvSpPr/>
      </dsp:nvSpPr>
      <dsp:spPr>
        <a:xfrm>
          <a:off x="0" y="1110644"/>
          <a:ext cx="9923228" cy="0"/>
        </a:xfrm>
        <a:prstGeom prst="line">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3CDBA79-4FF6-4DCD-8EBF-F46F23C02484}">
      <dsp:nvSpPr>
        <dsp:cNvPr id="0" name=""/>
        <dsp:cNvSpPr/>
      </dsp:nvSpPr>
      <dsp:spPr>
        <a:xfrm>
          <a:off x="0" y="1110644"/>
          <a:ext cx="9923228" cy="110996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marL="0" lvl="0" indent="0" algn="l" defTabSz="977900">
            <a:lnSpc>
              <a:spcPct val="90000"/>
            </a:lnSpc>
            <a:spcBef>
              <a:spcPct val="0"/>
            </a:spcBef>
            <a:spcAft>
              <a:spcPct val="35000"/>
            </a:spcAft>
            <a:buNone/>
          </a:pPr>
          <a:r>
            <a:rPr lang="en-US" sz="2200" kern="1200" dirty="0"/>
            <a:t>The bankruptcy of Lehman of September 15, 2008 led to a run on money market mutual funds after one large fund “broke the buck”</a:t>
          </a:r>
        </a:p>
      </dsp:txBody>
      <dsp:txXfrm>
        <a:off x="0" y="1110644"/>
        <a:ext cx="9923228" cy="1109966"/>
      </dsp:txXfrm>
    </dsp:sp>
    <dsp:sp modelId="{1EC7F279-ABE4-4BF9-AEE9-F93704F42C54}">
      <dsp:nvSpPr>
        <dsp:cNvPr id="0" name=""/>
        <dsp:cNvSpPr/>
      </dsp:nvSpPr>
      <dsp:spPr>
        <a:xfrm>
          <a:off x="0" y="2220611"/>
          <a:ext cx="9923228" cy="0"/>
        </a:xfrm>
        <a:prstGeom prst="line">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4A97672-7434-47C6-B4D5-5CE6B12E1917}">
      <dsp:nvSpPr>
        <dsp:cNvPr id="0" name=""/>
        <dsp:cNvSpPr/>
      </dsp:nvSpPr>
      <dsp:spPr>
        <a:xfrm>
          <a:off x="0" y="2220611"/>
          <a:ext cx="9923228" cy="110996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marL="0" lvl="0" indent="0" algn="l" defTabSz="977900">
            <a:lnSpc>
              <a:spcPct val="90000"/>
            </a:lnSpc>
            <a:spcBef>
              <a:spcPct val="0"/>
            </a:spcBef>
            <a:spcAft>
              <a:spcPct val="35000"/>
            </a:spcAft>
            <a:buNone/>
          </a:pPr>
          <a:r>
            <a:rPr lang="en-US" sz="2200" kern="1200" dirty="0"/>
            <a:t>The resulting turmoil led to banks hoarding liquidity, and this will play an important role in transmitting the crisis to the real sector and internationally</a:t>
          </a:r>
        </a:p>
      </dsp:txBody>
      <dsp:txXfrm>
        <a:off x="0" y="2220611"/>
        <a:ext cx="9923228" cy="1109966"/>
      </dsp:txXfrm>
    </dsp:sp>
    <dsp:sp modelId="{2E7548B8-A8C0-46E1-BEBA-7D8647D1D156}">
      <dsp:nvSpPr>
        <dsp:cNvPr id="0" name=""/>
        <dsp:cNvSpPr/>
      </dsp:nvSpPr>
      <dsp:spPr>
        <a:xfrm>
          <a:off x="0" y="3330577"/>
          <a:ext cx="9923228" cy="0"/>
        </a:xfrm>
        <a:prstGeom prst="line">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8AC3E05-0274-4D3F-A243-C95F3E930C03}">
      <dsp:nvSpPr>
        <dsp:cNvPr id="0" name=""/>
        <dsp:cNvSpPr/>
      </dsp:nvSpPr>
      <dsp:spPr>
        <a:xfrm>
          <a:off x="0" y="3330577"/>
          <a:ext cx="9923228" cy="110996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marL="0" lvl="0" indent="0" algn="l" defTabSz="977900">
            <a:lnSpc>
              <a:spcPct val="90000"/>
            </a:lnSpc>
            <a:spcBef>
              <a:spcPct val="0"/>
            </a:spcBef>
            <a:spcAft>
              <a:spcPct val="35000"/>
            </a:spcAft>
            <a:buNone/>
          </a:pPr>
          <a:r>
            <a:rPr lang="en-US" sz="2200" kern="1200" dirty="0"/>
            <a:t>US Congress passed the Troubled Asset Relief Program (TARP)</a:t>
          </a:r>
        </a:p>
      </dsp:txBody>
      <dsp:txXfrm>
        <a:off x="0" y="3330577"/>
        <a:ext cx="9923228" cy="1109966"/>
      </dsp:txXfrm>
    </dsp:sp>
    <dsp:sp modelId="{58FD206C-4F5F-4296-92CB-5811C364F68E}">
      <dsp:nvSpPr>
        <dsp:cNvPr id="0" name=""/>
        <dsp:cNvSpPr/>
      </dsp:nvSpPr>
      <dsp:spPr>
        <a:xfrm>
          <a:off x="0" y="4440544"/>
          <a:ext cx="9923228" cy="0"/>
        </a:xfrm>
        <a:prstGeom prst="line">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C5EC1CF-BDF6-47A8-ACE3-E35DD6A9A87E}">
      <dsp:nvSpPr>
        <dsp:cNvPr id="0" name=""/>
        <dsp:cNvSpPr/>
      </dsp:nvSpPr>
      <dsp:spPr>
        <a:xfrm>
          <a:off x="0" y="4440544"/>
          <a:ext cx="9923228" cy="110996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marL="0" lvl="0" indent="0" algn="l" defTabSz="977900">
            <a:lnSpc>
              <a:spcPct val="90000"/>
            </a:lnSpc>
            <a:spcBef>
              <a:spcPct val="0"/>
            </a:spcBef>
            <a:spcAft>
              <a:spcPct val="35000"/>
            </a:spcAft>
            <a:buNone/>
          </a:pPr>
          <a:r>
            <a:rPr lang="en-US" sz="2200" kern="1200" dirty="0"/>
            <a:t>Signs of stabilization from mid-March 2009</a:t>
          </a:r>
        </a:p>
      </dsp:txBody>
      <dsp:txXfrm>
        <a:off x="0" y="4440544"/>
        <a:ext cx="9923228" cy="1109966"/>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5FCB653-92D1-4FED-9E03-DB109F6E1F57}">
      <dsp:nvSpPr>
        <dsp:cNvPr id="0" name=""/>
        <dsp:cNvSpPr/>
      </dsp:nvSpPr>
      <dsp:spPr>
        <a:xfrm>
          <a:off x="48" y="16206"/>
          <a:ext cx="4636977" cy="547200"/>
        </a:xfrm>
        <a:prstGeom prst="rect">
          <a:avLst/>
        </a:prstGeom>
        <a:solidFill>
          <a:schemeClr val="accent4">
            <a:hueOff val="0"/>
            <a:satOff val="0"/>
            <a:lumOff val="0"/>
            <a:alphaOff val="0"/>
          </a:schemeClr>
        </a:solidFill>
        <a:ln w="15875"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5128" tIns="77216" rIns="135128" bIns="77216" numCol="1" spcCol="1270" anchor="ctr" anchorCtr="0">
          <a:noAutofit/>
        </a:bodyPr>
        <a:lstStyle/>
        <a:p>
          <a:pPr marL="0" lvl="0" indent="0" algn="ctr" defTabSz="844550">
            <a:lnSpc>
              <a:spcPct val="90000"/>
            </a:lnSpc>
            <a:spcBef>
              <a:spcPct val="0"/>
            </a:spcBef>
            <a:spcAft>
              <a:spcPct val="35000"/>
            </a:spcAft>
            <a:buNone/>
          </a:pPr>
          <a:r>
            <a:rPr lang="en-US" sz="1900" kern="1200" dirty="0"/>
            <a:t>Reinhart and Rogoff </a:t>
          </a:r>
        </a:p>
      </dsp:txBody>
      <dsp:txXfrm>
        <a:off x="48" y="16206"/>
        <a:ext cx="4636977" cy="547200"/>
      </dsp:txXfrm>
    </dsp:sp>
    <dsp:sp modelId="{81A1FC57-F6F8-4478-8153-04118A1C2E7A}">
      <dsp:nvSpPr>
        <dsp:cNvPr id="0" name=""/>
        <dsp:cNvSpPr/>
      </dsp:nvSpPr>
      <dsp:spPr>
        <a:xfrm>
          <a:off x="48" y="563406"/>
          <a:ext cx="4636977" cy="3023360"/>
        </a:xfrm>
        <a:prstGeom prst="rect">
          <a:avLst/>
        </a:prstGeom>
        <a:solidFill>
          <a:schemeClr val="accent4">
            <a:alpha val="90000"/>
            <a:tint val="40000"/>
            <a:hueOff val="0"/>
            <a:satOff val="0"/>
            <a:lumOff val="0"/>
            <a:alphaOff val="0"/>
          </a:schemeClr>
        </a:solidFill>
        <a:ln w="15875" cap="flat" cmpd="sng" algn="ctr">
          <a:solidFill>
            <a:schemeClr val="accent4">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1346" tIns="101346" rIns="135128" bIns="152019" numCol="1" spcCol="1270" anchor="t" anchorCtr="0">
          <a:noAutofit/>
        </a:bodyPr>
        <a:lstStyle/>
        <a:p>
          <a:pPr marL="171450" lvl="1" indent="-171450" algn="l" defTabSz="844550">
            <a:lnSpc>
              <a:spcPct val="90000"/>
            </a:lnSpc>
            <a:spcBef>
              <a:spcPct val="0"/>
            </a:spcBef>
            <a:spcAft>
              <a:spcPct val="15000"/>
            </a:spcAft>
            <a:buChar char="•"/>
          </a:pPr>
          <a:r>
            <a:rPr lang="en-US" sz="1900" kern="1200" dirty="0"/>
            <a:t>External debt increases sharply in advance of banking crises</a:t>
          </a:r>
        </a:p>
        <a:p>
          <a:pPr marL="171450" lvl="1" indent="-171450" algn="l" defTabSz="844550">
            <a:lnSpc>
              <a:spcPct val="90000"/>
            </a:lnSpc>
            <a:spcBef>
              <a:spcPct val="0"/>
            </a:spcBef>
            <a:spcAft>
              <a:spcPct val="15000"/>
            </a:spcAft>
            <a:buChar char="•"/>
          </a:pPr>
          <a:r>
            <a:rPr lang="en-US" sz="1900" kern="1200" dirty="0"/>
            <a:t>Banking crises tend to lead sovereign-debt crises</a:t>
          </a:r>
        </a:p>
      </dsp:txBody>
      <dsp:txXfrm>
        <a:off x="48" y="563406"/>
        <a:ext cx="4636977" cy="3023360"/>
      </dsp:txXfrm>
    </dsp:sp>
    <dsp:sp modelId="{A08FC756-69A7-4529-8F98-B44DF0CEEAAD}">
      <dsp:nvSpPr>
        <dsp:cNvPr id="0" name=""/>
        <dsp:cNvSpPr/>
      </dsp:nvSpPr>
      <dsp:spPr>
        <a:xfrm>
          <a:off x="5286202" y="16206"/>
          <a:ext cx="4636977" cy="547200"/>
        </a:xfrm>
        <a:prstGeom prst="rect">
          <a:avLst/>
        </a:prstGeom>
        <a:solidFill>
          <a:schemeClr val="accent4">
            <a:hueOff val="0"/>
            <a:satOff val="0"/>
            <a:lumOff val="0"/>
            <a:alphaOff val="0"/>
          </a:schemeClr>
        </a:solidFill>
        <a:ln w="15875"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5128" tIns="77216" rIns="135128" bIns="77216" numCol="1" spcCol="1270" anchor="ctr" anchorCtr="0">
          <a:noAutofit/>
        </a:bodyPr>
        <a:lstStyle/>
        <a:p>
          <a:pPr marL="0" lvl="0" indent="0" algn="ctr" defTabSz="844550">
            <a:lnSpc>
              <a:spcPct val="90000"/>
            </a:lnSpc>
            <a:spcBef>
              <a:spcPct val="0"/>
            </a:spcBef>
            <a:spcAft>
              <a:spcPct val="35000"/>
            </a:spcAft>
            <a:buNone/>
          </a:pPr>
          <a:r>
            <a:rPr lang="en-US" sz="1900" kern="1200" dirty="0" err="1"/>
            <a:t>Schularick</a:t>
          </a:r>
          <a:r>
            <a:rPr lang="en-US" sz="1900" kern="1200" dirty="0"/>
            <a:t> and Taylor</a:t>
          </a:r>
        </a:p>
      </dsp:txBody>
      <dsp:txXfrm>
        <a:off x="5286202" y="16206"/>
        <a:ext cx="4636977" cy="547200"/>
      </dsp:txXfrm>
    </dsp:sp>
    <dsp:sp modelId="{55087AA4-934B-437F-B318-E815B3339CEB}">
      <dsp:nvSpPr>
        <dsp:cNvPr id="0" name=""/>
        <dsp:cNvSpPr/>
      </dsp:nvSpPr>
      <dsp:spPr>
        <a:xfrm>
          <a:off x="5286202" y="563406"/>
          <a:ext cx="4636977" cy="3023360"/>
        </a:xfrm>
        <a:prstGeom prst="rect">
          <a:avLst/>
        </a:prstGeom>
        <a:solidFill>
          <a:schemeClr val="accent4">
            <a:alpha val="90000"/>
            <a:tint val="40000"/>
            <a:hueOff val="0"/>
            <a:satOff val="0"/>
            <a:lumOff val="0"/>
            <a:alphaOff val="0"/>
          </a:schemeClr>
        </a:solidFill>
        <a:ln w="15875" cap="flat" cmpd="sng" algn="ctr">
          <a:solidFill>
            <a:schemeClr val="accent4">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1346" tIns="101346" rIns="135128" bIns="152019" numCol="1" spcCol="1270" anchor="t" anchorCtr="0">
          <a:noAutofit/>
        </a:bodyPr>
        <a:lstStyle/>
        <a:p>
          <a:pPr marL="171450" lvl="1" indent="-171450" algn="l" defTabSz="844550">
            <a:lnSpc>
              <a:spcPct val="90000"/>
            </a:lnSpc>
            <a:spcBef>
              <a:spcPct val="0"/>
            </a:spcBef>
            <a:spcAft>
              <a:spcPct val="15000"/>
            </a:spcAft>
            <a:buChar char="•"/>
          </a:pPr>
          <a:r>
            <a:rPr lang="en-US" sz="1900" kern="1200" dirty="0"/>
            <a:t>140-year panel data for 14 countries consisting of aggregate credit, bank assets and broad money aggregates (M2/M3)</a:t>
          </a:r>
        </a:p>
        <a:p>
          <a:pPr marL="171450" lvl="1" indent="-171450" algn="l" defTabSz="844550">
            <a:lnSpc>
              <a:spcPct val="90000"/>
            </a:lnSpc>
            <a:spcBef>
              <a:spcPct val="0"/>
            </a:spcBef>
            <a:spcAft>
              <a:spcPct val="15000"/>
            </a:spcAft>
            <a:buChar char="•"/>
          </a:pPr>
          <a:r>
            <a:rPr lang="en-US" sz="1900" kern="1200" dirty="0"/>
            <a:t>Post WWII, credit started to decouple from broad money and grew rapidly, via a combination of increased leverage and augmented funding via the nonmonetary liabilities of banks</a:t>
          </a:r>
        </a:p>
        <a:p>
          <a:pPr marL="171450" lvl="1" indent="-171450" algn="l" defTabSz="844550">
            <a:lnSpc>
              <a:spcPct val="90000"/>
            </a:lnSpc>
            <a:spcBef>
              <a:spcPct val="0"/>
            </a:spcBef>
            <a:spcAft>
              <a:spcPct val="15000"/>
            </a:spcAft>
            <a:buChar char="•"/>
          </a:pPr>
          <a:r>
            <a:rPr lang="en-US" sz="1900" kern="1200" dirty="0"/>
            <a:t>Changes in credit supply are a strong predictor of financial crises</a:t>
          </a:r>
        </a:p>
      </dsp:txBody>
      <dsp:txXfrm>
        <a:off x="5286202" y="563406"/>
        <a:ext cx="4636977" cy="302336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2834053-F865-466A-A245-BC1BF4A1DB5D}">
      <dsp:nvSpPr>
        <dsp:cNvPr id="0" name=""/>
        <dsp:cNvSpPr/>
      </dsp:nvSpPr>
      <dsp:spPr>
        <a:xfrm>
          <a:off x="0" y="193154"/>
          <a:ext cx="3800722" cy="4867200"/>
        </a:xfrm>
        <a:prstGeom prst="roundRect">
          <a:avLst/>
        </a:prstGeom>
        <a:solidFill>
          <a:schemeClr val="lt1">
            <a:hueOff val="0"/>
            <a:satOff val="0"/>
            <a:lumOff val="0"/>
            <a:alphaOff val="0"/>
          </a:schemeClr>
        </a:solidFill>
        <a:ln w="15875"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dirty="0"/>
            <a:t>As discussed, crises are preceded by credit booms. In the 2008 financial crisis, the credit boom took the form of asset-backed securities, particularly mortgage-backed securities.</a:t>
          </a:r>
        </a:p>
        <a:p>
          <a:pPr marL="0" lvl="0" indent="0" algn="l" defTabSz="889000">
            <a:lnSpc>
              <a:spcPct val="90000"/>
            </a:lnSpc>
            <a:spcBef>
              <a:spcPct val="0"/>
            </a:spcBef>
            <a:spcAft>
              <a:spcPct val="35000"/>
            </a:spcAft>
            <a:buNone/>
          </a:pPr>
          <a:r>
            <a:rPr lang="en-US" sz="2000" kern="1200" dirty="0"/>
            <a:t>There was an explosive growth in securitization in the six or seven years before the crisis. The private-label securitization market grew from under $500 billion in issuance to over $2 trillion in issuance in 2006, the year before the crisis.</a:t>
          </a:r>
        </a:p>
      </dsp:txBody>
      <dsp:txXfrm>
        <a:off x="185536" y="378690"/>
        <a:ext cx="3429650" cy="4496128"/>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5DB3205-287E-4AE0-8905-D9462EA15E92}">
      <dsp:nvSpPr>
        <dsp:cNvPr id="0" name=""/>
        <dsp:cNvSpPr/>
      </dsp:nvSpPr>
      <dsp:spPr>
        <a:xfrm>
          <a:off x="0" y="102188"/>
          <a:ext cx="4253948" cy="5069987"/>
        </a:xfrm>
        <a:prstGeom prst="roundRect">
          <a:avLst/>
        </a:prstGeom>
        <a:solidFill>
          <a:schemeClr val="lt1">
            <a:hueOff val="0"/>
            <a:satOff val="0"/>
            <a:lumOff val="0"/>
            <a:alphaOff val="0"/>
          </a:schemeClr>
        </a:solidFill>
        <a:ln w="15875"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US" sz="1900" kern="1200" dirty="0"/>
            <a:t>Mortgages were the preferred collateral for private asset-backed securities. In credit booms, housing prices are known to rise. So was the 2008 housing price increase a bubble? </a:t>
          </a:r>
        </a:p>
        <a:p>
          <a:pPr marL="0" lvl="0" indent="0" algn="l" defTabSz="844550">
            <a:lnSpc>
              <a:spcPct val="90000"/>
            </a:lnSpc>
            <a:spcBef>
              <a:spcPct val="0"/>
            </a:spcBef>
            <a:spcAft>
              <a:spcPct val="35000"/>
            </a:spcAft>
            <a:buNone/>
          </a:pPr>
          <a:r>
            <a:rPr lang="en-US" sz="1900" kern="1200" dirty="0"/>
            <a:t>Case and Schiller think of a bubble as “a situation in which excessive public expectations of future price increases cause prices to be temporarily elevated” and their research proves that housing prices were consistent with a bubble. Reinhart and Rogoff (2008) also shows that house price run-ups prior to crises are common.</a:t>
          </a:r>
        </a:p>
      </dsp:txBody>
      <dsp:txXfrm>
        <a:off x="207661" y="309849"/>
        <a:ext cx="3838626" cy="4654665"/>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679B2C8-C818-4BA1-A0B8-A0846752BC21}">
      <dsp:nvSpPr>
        <dsp:cNvPr id="0" name=""/>
        <dsp:cNvSpPr/>
      </dsp:nvSpPr>
      <dsp:spPr>
        <a:xfrm>
          <a:off x="0" y="0"/>
          <a:ext cx="9923228" cy="0"/>
        </a:xfrm>
        <a:prstGeom prst="line">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0A3C9DF-A703-45B5-88C3-1D2AB653AFC4}">
      <dsp:nvSpPr>
        <dsp:cNvPr id="0" name=""/>
        <dsp:cNvSpPr/>
      </dsp:nvSpPr>
      <dsp:spPr>
        <a:xfrm>
          <a:off x="0" y="0"/>
          <a:ext cx="9923228" cy="111612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en-US" sz="1800" kern="1200" dirty="0"/>
            <a:t>By July 2007, there was approximately $1.2 trillion of Asset-backed Commercial Paper ABCP outstanding, with the majority of this paper held by MMFs. Two main panic periods: August 2007 and September–October 2008.</a:t>
          </a:r>
        </a:p>
      </dsp:txBody>
      <dsp:txXfrm>
        <a:off x="0" y="677"/>
        <a:ext cx="9923228" cy="1109966"/>
      </dsp:txXfrm>
    </dsp:sp>
    <dsp:sp modelId="{A6614224-27F0-4DAB-8734-41065A4FE8C1}">
      <dsp:nvSpPr>
        <dsp:cNvPr id="0" name=""/>
        <dsp:cNvSpPr/>
      </dsp:nvSpPr>
      <dsp:spPr>
        <a:xfrm>
          <a:off x="0" y="1116127"/>
          <a:ext cx="9923228" cy="0"/>
        </a:xfrm>
        <a:prstGeom prst="line">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3CDBA79-4FF6-4DCD-8EBF-F46F23C02484}">
      <dsp:nvSpPr>
        <dsp:cNvPr id="0" name=""/>
        <dsp:cNvSpPr/>
      </dsp:nvSpPr>
      <dsp:spPr>
        <a:xfrm>
          <a:off x="0" y="1116127"/>
          <a:ext cx="9923228" cy="111612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en-US" sz="1800" kern="1200" dirty="0"/>
            <a:t>ABCP program would suffer a “run” if lenders—equivalent to depositors in a bank—are unwilling to refinance CP when it comes due.</a:t>
          </a:r>
        </a:p>
      </dsp:txBody>
      <dsp:txXfrm>
        <a:off x="0" y="1110644"/>
        <a:ext cx="9923228" cy="1109966"/>
      </dsp:txXfrm>
    </dsp:sp>
    <dsp:sp modelId="{1EC7F279-ABE4-4BF9-AEE9-F93704F42C54}">
      <dsp:nvSpPr>
        <dsp:cNvPr id="0" name=""/>
        <dsp:cNvSpPr/>
      </dsp:nvSpPr>
      <dsp:spPr>
        <a:xfrm>
          <a:off x="0" y="2232255"/>
          <a:ext cx="9923228" cy="0"/>
        </a:xfrm>
        <a:prstGeom prst="line">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4A97672-7434-47C6-B4D5-5CE6B12E1917}">
      <dsp:nvSpPr>
        <dsp:cNvPr id="0" name=""/>
        <dsp:cNvSpPr/>
      </dsp:nvSpPr>
      <dsp:spPr>
        <a:xfrm>
          <a:off x="0" y="2232255"/>
          <a:ext cx="9923228" cy="111612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en-US" sz="1600" kern="1200" dirty="0"/>
            <a:t>ABCPs were likely to face a “run” if they had high credit risk (from likely exposure to subprime-related securities) or high liquidity risk (from missing or incomplete liquidity support). But importantly, there was also a high level of run activity unrelated to program-specific measures. Taken together, the evidence indicates that vulnerability to runs is strongly related to fundamentals, but investors are uncertain about which programs are weaker.</a:t>
          </a:r>
        </a:p>
      </dsp:txBody>
      <dsp:txXfrm>
        <a:off x="0" y="2220611"/>
        <a:ext cx="9923228" cy="1109966"/>
      </dsp:txXfrm>
    </dsp:sp>
    <dsp:sp modelId="{2E7548B8-A8C0-46E1-BEBA-7D8647D1D156}">
      <dsp:nvSpPr>
        <dsp:cNvPr id="0" name=""/>
        <dsp:cNvSpPr/>
      </dsp:nvSpPr>
      <dsp:spPr>
        <a:xfrm>
          <a:off x="0" y="3348383"/>
          <a:ext cx="9923228" cy="0"/>
        </a:xfrm>
        <a:prstGeom prst="line">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8AC3E05-0274-4D3F-A243-C95F3E930C03}">
      <dsp:nvSpPr>
        <dsp:cNvPr id="0" name=""/>
        <dsp:cNvSpPr/>
      </dsp:nvSpPr>
      <dsp:spPr>
        <a:xfrm>
          <a:off x="0" y="3348383"/>
          <a:ext cx="9923228" cy="111612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en-US" sz="1800" kern="1200" dirty="0"/>
            <a:t>Overall, the ABCP market fell by $350 billion in the second half of 2007. Most programs relied on backup support from their sponsors to cover this shortfall.</a:t>
          </a:r>
        </a:p>
      </dsp:txBody>
      <dsp:txXfrm>
        <a:off x="0" y="3330577"/>
        <a:ext cx="9923228" cy="1109966"/>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5A311F7-6E7E-466D-A74C-C3CBA4C2DB9B}">
      <dsp:nvSpPr>
        <dsp:cNvPr id="0" name=""/>
        <dsp:cNvSpPr/>
      </dsp:nvSpPr>
      <dsp:spPr>
        <a:xfrm>
          <a:off x="0" y="1760"/>
          <a:ext cx="9817210" cy="0"/>
        </a:xfrm>
        <a:prstGeom prst="line">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5BD7CC4-D44D-48CF-BB34-791277F0403B}">
      <dsp:nvSpPr>
        <dsp:cNvPr id="0" name=""/>
        <dsp:cNvSpPr/>
      </dsp:nvSpPr>
      <dsp:spPr>
        <a:xfrm>
          <a:off x="0" y="1760"/>
          <a:ext cx="9817210" cy="110639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marL="0" lvl="0" indent="0" algn="l" defTabSz="977900">
            <a:lnSpc>
              <a:spcPct val="90000"/>
            </a:lnSpc>
            <a:spcBef>
              <a:spcPct val="0"/>
            </a:spcBef>
            <a:spcAft>
              <a:spcPct val="35000"/>
            </a:spcAft>
            <a:buNone/>
          </a:pPr>
          <a:r>
            <a:rPr lang="en-US" sz="2200" kern="1200" dirty="0"/>
            <a:t>We all know of the Reserve Primary Fund, a large MMF that “broke the buck” after the failure of Lehman in September 2008. Less well known are the struggles of MMFs in the August 2007 panic.</a:t>
          </a:r>
        </a:p>
      </dsp:txBody>
      <dsp:txXfrm>
        <a:off x="0" y="1760"/>
        <a:ext cx="9817210" cy="1106393"/>
      </dsp:txXfrm>
    </dsp:sp>
    <dsp:sp modelId="{06EDE9BC-8C0C-44E0-87F0-F4DE797421D3}">
      <dsp:nvSpPr>
        <dsp:cNvPr id="0" name=""/>
        <dsp:cNvSpPr/>
      </dsp:nvSpPr>
      <dsp:spPr>
        <a:xfrm>
          <a:off x="0" y="1108154"/>
          <a:ext cx="9817210" cy="0"/>
        </a:xfrm>
        <a:prstGeom prst="line">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67A15E3-783A-4FDE-AA31-7FB3FF6C6E64}">
      <dsp:nvSpPr>
        <dsp:cNvPr id="0" name=""/>
        <dsp:cNvSpPr/>
      </dsp:nvSpPr>
      <dsp:spPr>
        <a:xfrm>
          <a:off x="0" y="1108154"/>
          <a:ext cx="9817210" cy="134041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marL="0" lvl="0" indent="0" algn="l" defTabSz="977900">
            <a:lnSpc>
              <a:spcPct val="90000"/>
            </a:lnSpc>
            <a:spcBef>
              <a:spcPct val="0"/>
            </a:spcBef>
            <a:spcAft>
              <a:spcPct val="35000"/>
            </a:spcAft>
            <a:buNone/>
          </a:pPr>
          <a:r>
            <a:rPr lang="en-US" sz="2200" kern="1200" dirty="0"/>
            <a:t>As a result of ABCPs facing “runs”, at least forty three MMFs required assistance from their sponsors in order to avoid breaking the buck.</a:t>
          </a:r>
        </a:p>
      </dsp:txBody>
      <dsp:txXfrm>
        <a:off x="0" y="1108154"/>
        <a:ext cx="9817210" cy="1340417"/>
      </dsp:txXfrm>
    </dsp:sp>
    <dsp:sp modelId="{76CCAD49-5766-4E88-8926-F99F6DCD8A1C}">
      <dsp:nvSpPr>
        <dsp:cNvPr id="0" name=""/>
        <dsp:cNvSpPr/>
      </dsp:nvSpPr>
      <dsp:spPr>
        <a:xfrm>
          <a:off x="0" y="2448572"/>
          <a:ext cx="9817210" cy="0"/>
        </a:xfrm>
        <a:prstGeom prst="line">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66D022F-1C7B-4623-924B-40EBFA977798}">
      <dsp:nvSpPr>
        <dsp:cNvPr id="0" name=""/>
        <dsp:cNvSpPr/>
      </dsp:nvSpPr>
      <dsp:spPr>
        <a:xfrm>
          <a:off x="0" y="2448572"/>
          <a:ext cx="9817210" cy="134041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marL="0" lvl="0" indent="0" algn="l" defTabSz="977900">
            <a:lnSpc>
              <a:spcPct val="90000"/>
            </a:lnSpc>
            <a:spcBef>
              <a:spcPct val="0"/>
            </a:spcBef>
            <a:spcAft>
              <a:spcPct val="35000"/>
            </a:spcAft>
            <a:buNone/>
          </a:pPr>
          <a:r>
            <a:rPr lang="en-US" sz="2200" kern="1200" dirty="0"/>
            <a:t>The sponsor-based rescue of MMFs in 2007 prevented any runs by investors on those funds that year and solidified the expectation that MMFs would always be bailed out by their sponsors.</a:t>
          </a:r>
        </a:p>
      </dsp:txBody>
      <dsp:txXfrm>
        <a:off x="0" y="2448572"/>
        <a:ext cx="9817210" cy="1340417"/>
      </dsp:txXfrm>
    </dsp:sp>
    <dsp:sp modelId="{6CF35C29-6E07-4C68-90D1-8CA2D26A1BA6}">
      <dsp:nvSpPr>
        <dsp:cNvPr id="0" name=""/>
        <dsp:cNvSpPr/>
      </dsp:nvSpPr>
      <dsp:spPr>
        <a:xfrm>
          <a:off x="0" y="3788989"/>
          <a:ext cx="9817210" cy="0"/>
        </a:xfrm>
        <a:prstGeom prst="line">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0A481C7-9A89-4E72-A2AC-FD31ED8F556B}">
      <dsp:nvSpPr>
        <dsp:cNvPr id="0" name=""/>
        <dsp:cNvSpPr/>
      </dsp:nvSpPr>
      <dsp:spPr>
        <a:xfrm>
          <a:off x="0" y="3788989"/>
          <a:ext cx="9817210" cy="134041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marL="0" lvl="0" indent="0" algn="l" defTabSz="977900">
            <a:lnSpc>
              <a:spcPct val="90000"/>
            </a:lnSpc>
            <a:spcBef>
              <a:spcPct val="0"/>
            </a:spcBef>
            <a:spcAft>
              <a:spcPct val="35000"/>
            </a:spcAft>
            <a:buNone/>
          </a:pPr>
          <a:r>
            <a:rPr lang="en-US" sz="2200" kern="1200" dirty="0"/>
            <a:t>The Lehman bankruptcy was a major shock to MMFs. The drop from parity of the Reserve Primary Fund led to a run on similar funds.</a:t>
          </a:r>
        </a:p>
      </dsp:txBody>
      <dsp:txXfrm>
        <a:off x="0" y="3788989"/>
        <a:ext cx="9817210" cy="1340417"/>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0.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4.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9.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 y="6334316"/>
            <a:ext cx="12192000"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07CFF09-8B88-45C1-9798-DEFF5FCDF672}" type="datetimeFigureOut">
              <a:rPr lang="en-US" smtClean="0"/>
              <a:t>9/26/2016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FDD45E-9C8C-4EAF-B80D-1DAD58E69999}"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557649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07CFF09-8B88-45C1-9798-DEFF5FCDF672}" type="datetimeFigureOut">
              <a:rPr lang="en-US" smtClean="0"/>
              <a:t>9/26/2016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FDD45E-9C8C-4EAF-B80D-1DAD58E69999}" type="slidenum">
              <a:rPr lang="en-US" smtClean="0"/>
              <a:t>‹#›</a:t>
            </a:fld>
            <a:endParaRPr lang="en-US"/>
          </a:p>
        </p:txBody>
      </p:sp>
    </p:spTree>
    <p:extLst>
      <p:ext uri="{BB962C8B-B14F-4D97-AF65-F5344CB8AC3E}">
        <p14:creationId xmlns:p14="http://schemas.microsoft.com/office/powerpoint/2010/main" val="39315091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07CFF09-8B88-45C1-9798-DEFF5FCDF672}" type="datetimeFigureOut">
              <a:rPr lang="en-US" smtClean="0"/>
              <a:t>9/26/2016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FDD45E-9C8C-4EAF-B80D-1DAD58E69999}" type="slidenum">
              <a:rPr lang="en-US" smtClean="0"/>
              <a:t>‹#›</a:t>
            </a:fld>
            <a:endParaRPr lang="en-US"/>
          </a:p>
        </p:txBody>
      </p:sp>
    </p:spTree>
    <p:extLst>
      <p:ext uri="{BB962C8B-B14F-4D97-AF65-F5344CB8AC3E}">
        <p14:creationId xmlns:p14="http://schemas.microsoft.com/office/powerpoint/2010/main" val="32111366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07CFF09-8B88-45C1-9798-DEFF5FCDF672}" type="datetimeFigureOut">
              <a:rPr lang="en-US" smtClean="0"/>
              <a:t>9/26/2016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FDD45E-9C8C-4EAF-B80D-1DAD58E69999}" type="slidenum">
              <a:rPr lang="en-US" smtClean="0"/>
              <a:t>‹#›</a:t>
            </a:fld>
            <a:endParaRPr lang="en-US"/>
          </a:p>
        </p:txBody>
      </p:sp>
    </p:spTree>
    <p:extLst>
      <p:ext uri="{BB962C8B-B14F-4D97-AF65-F5344CB8AC3E}">
        <p14:creationId xmlns:p14="http://schemas.microsoft.com/office/powerpoint/2010/main" val="19828131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A07CFF09-8B88-45C1-9798-DEFF5FCDF672}" type="datetimeFigureOut">
              <a:rPr lang="en-US" smtClean="0"/>
              <a:t>9/26/2016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FDD45E-9C8C-4EAF-B80D-1DAD58E69999}"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456984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80" y="1845734"/>
            <a:ext cx="4937760" cy="402335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07CFF09-8B88-45C1-9798-DEFF5FCDF672}" type="datetimeFigureOut">
              <a:rPr lang="en-US" smtClean="0"/>
              <a:t>9/26/2016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FDD45E-9C8C-4EAF-B80D-1DAD58E69999}" type="slidenum">
              <a:rPr lang="en-US" smtClean="0"/>
              <a:t>‹#›</a:t>
            </a:fld>
            <a:endParaRPr lang="en-US"/>
          </a:p>
        </p:txBody>
      </p:sp>
    </p:spTree>
    <p:extLst>
      <p:ext uri="{BB962C8B-B14F-4D97-AF65-F5344CB8AC3E}">
        <p14:creationId xmlns:p14="http://schemas.microsoft.com/office/powerpoint/2010/main" val="36303903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97280" y="2582335"/>
            <a:ext cx="4937760" cy="32867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17920" y="2582334"/>
            <a:ext cx="4937760" cy="32867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07CFF09-8B88-45C1-9798-DEFF5FCDF672}" type="datetimeFigureOut">
              <a:rPr lang="en-US" smtClean="0"/>
              <a:t>9/26/2016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AFDD45E-9C8C-4EAF-B80D-1DAD58E69999}" type="slidenum">
              <a:rPr lang="en-US" smtClean="0"/>
              <a:t>‹#›</a:t>
            </a:fld>
            <a:endParaRPr lang="en-US"/>
          </a:p>
        </p:txBody>
      </p:sp>
    </p:spTree>
    <p:extLst>
      <p:ext uri="{BB962C8B-B14F-4D97-AF65-F5344CB8AC3E}">
        <p14:creationId xmlns:p14="http://schemas.microsoft.com/office/powerpoint/2010/main" val="27283046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07CFF09-8B88-45C1-9798-DEFF5FCDF672}" type="datetimeFigureOut">
              <a:rPr lang="en-US" smtClean="0"/>
              <a:t>9/26/2016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AFDD45E-9C8C-4EAF-B80D-1DAD58E69999}" type="slidenum">
              <a:rPr lang="en-US" smtClean="0"/>
              <a:t>‹#›</a:t>
            </a:fld>
            <a:endParaRPr lang="en-US"/>
          </a:p>
        </p:txBody>
      </p:sp>
    </p:spTree>
    <p:extLst>
      <p:ext uri="{BB962C8B-B14F-4D97-AF65-F5344CB8AC3E}">
        <p14:creationId xmlns:p14="http://schemas.microsoft.com/office/powerpoint/2010/main" val="26507996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A07CFF09-8B88-45C1-9798-DEFF5FCDF672}" type="datetimeFigureOut">
              <a:rPr lang="en-US" smtClean="0"/>
              <a:t>9/26/2016</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4AFDD45E-9C8C-4EAF-B80D-1DAD58E69999}" type="slidenum">
              <a:rPr lang="en-US" smtClean="0"/>
              <a:t>‹#›</a:t>
            </a:fld>
            <a:endParaRPr lang="en-US"/>
          </a:p>
        </p:txBody>
      </p:sp>
    </p:spTree>
    <p:extLst>
      <p:ext uri="{BB962C8B-B14F-4D97-AF65-F5344CB8AC3E}">
        <p14:creationId xmlns:p14="http://schemas.microsoft.com/office/powerpoint/2010/main" val="9006152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A07CFF09-8B88-45C1-9798-DEFF5FCDF672}" type="datetimeFigureOut">
              <a:rPr lang="en-US" smtClean="0"/>
              <a:t>9/26/2016</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AFDD45E-9C8C-4EAF-B80D-1DAD58E69999}" type="slidenum">
              <a:rPr lang="en-US" smtClean="0"/>
              <a:t>‹#›</a:t>
            </a:fld>
            <a:endParaRPr lang="en-US"/>
          </a:p>
        </p:txBody>
      </p:sp>
    </p:spTree>
    <p:extLst>
      <p:ext uri="{BB962C8B-B14F-4D97-AF65-F5344CB8AC3E}">
        <p14:creationId xmlns:p14="http://schemas.microsoft.com/office/powerpoint/2010/main" val="18057053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A07CFF09-8B88-45C1-9798-DEFF5FCDF672}" type="datetimeFigureOut">
              <a:rPr lang="en-US" smtClean="0"/>
              <a:t>9/26/2016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FDD45E-9C8C-4EAF-B80D-1DAD58E69999}" type="slidenum">
              <a:rPr lang="en-US" smtClean="0"/>
              <a:t>‹#›</a:t>
            </a:fld>
            <a:endParaRPr lang="en-US"/>
          </a:p>
        </p:txBody>
      </p:sp>
    </p:spTree>
    <p:extLst>
      <p:ext uri="{BB962C8B-B14F-4D97-AF65-F5344CB8AC3E}">
        <p14:creationId xmlns:p14="http://schemas.microsoft.com/office/powerpoint/2010/main" val="11843105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A07CFF09-8B88-45C1-9798-DEFF5FCDF672}" type="datetimeFigureOut">
              <a:rPr lang="en-US" smtClean="0"/>
              <a:t>9/26/2016</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4AFDD45E-9C8C-4EAF-B80D-1DAD58E69999}"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59738090"/>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7.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7.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7.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7.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7.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7.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5.xml"/><Relationship Id="rId7" Type="http://schemas.openxmlformats.org/officeDocument/2006/relationships/image" Target="../media/image2.JPG"/><Relationship Id="rId2" Type="http://schemas.openxmlformats.org/officeDocument/2006/relationships/diagramData" Target="../diagrams/data5.xml"/><Relationship Id="rId1" Type="http://schemas.openxmlformats.org/officeDocument/2006/relationships/slideLayout" Target="../slideLayouts/slideLayout7.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7.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7.xml"/><Relationship Id="rId7" Type="http://schemas.openxmlformats.org/officeDocument/2006/relationships/image" Target="../media/image3.JPG"/><Relationship Id="rId2" Type="http://schemas.openxmlformats.org/officeDocument/2006/relationships/diagramData" Target="../diagrams/data7.xml"/><Relationship Id="rId1" Type="http://schemas.openxmlformats.org/officeDocument/2006/relationships/slideLayout" Target="../slideLayouts/slideLayout7.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97280" y="772204"/>
            <a:ext cx="10058400" cy="3566160"/>
          </a:xfrm>
        </p:spPr>
        <p:txBody>
          <a:bodyPr>
            <a:normAutofit/>
          </a:bodyPr>
          <a:lstStyle/>
          <a:p>
            <a:r>
              <a:rPr lang="en-US" dirty="0"/>
              <a:t>Gorton and Metrick: Getting Up to Speed on the Financial Crisis</a:t>
            </a:r>
          </a:p>
        </p:txBody>
      </p:sp>
      <p:sp>
        <p:nvSpPr>
          <p:cNvPr id="3" name="Subtitle 2"/>
          <p:cNvSpPr>
            <a:spLocks noGrp="1"/>
          </p:cNvSpPr>
          <p:nvPr>
            <p:ph type="subTitle" idx="1"/>
          </p:nvPr>
        </p:nvSpPr>
        <p:spPr/>
        <p:txBody>
          <a:bodyPr/>
          <a:lstStyle/>
          <a:p>
            <a:pPr algn="r"/>
            <a:r>
              <a:rPr lang="en-US" dirty="0"/>
              <a:t>- Sneha Murali</a:t>
            </a:r>
          </a:p>
        </p:txBody>
      </p:sp>
    </p:spTree>
    <p:extLst>
      <p:ext uri="{BB962C8B-B14F-4D97-AF65-F5344CB8AC3E}">
        <p14:creationId xmlns:p14="http://schemas.microsoft.com/office/powerpoint/2010/main" val="31018427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1097280" y="286603"/>
            <a:ext cx="10058400" cy="906093"/>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r>
              <a:rPr lang="en-US" dirty="0"/>
              <a:t>The Panics</a:t>
            </a:r>
          </a:p>
        </p:txBody>
      </p:sp>
      <p:graphicFrame>
        <p:nvGraphicFramePr>
          <p:cNvPr id="5" name="Diagram 4"/>
          <p:cNvGraphicFramePr/>
          <p:nvPr>
            <p:extLst>
              <p:ext uri="{D42A27DB-BD31-4B8C-83A1-F6EECF244321}">
                <p14:modId xmlns:p14="http://schemas.microsoft.com/office/powerpoint/2010/main" val="622499225"/>
              </p:ext>
            </p:extLst>
          </p:nvPr>
        </p:nvGraphicFramePr>
        <p:xfrm>
          <a:off x="1232452" y="1192696"/>
          <a:ext cx="9923228" cy="446451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997868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1097280" y="286603"/>
            <a:ext cx="10058400" cy="906093"/>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r>
              <a:rPr lang="en-US" dirty="0"/>
              <a:t>The Panics</a:t>
            </a:r>
          </a:p>
        </p:txBody>
      </p:sp>
      <p:graphicFrame>
        <p:nvGraphicFramePr>
          <p:cNvPr id="3" name="Diagram 2"/>
          <p:cNvGraphicFramePr/>
          <p:nvPr>
            <p:extLst>
              <p:ext uri="{D42A27DB-BD31-4B8C-83A1-F6EECF244321}">
                <p14:modId xmlns:p14="http://schemas.microsoft.com/office/powerpoint/2010/main" val="2108605816"/>
              </p:ext>
            </p:extLst>
          </p:nvPr>
        </p:nvGraphicFramePr>
        <p:xfrm>
          <a:off x="1338470" y="1007165"/>
          <a:ext cx="9817210" cy="513116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425639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1097280" y="286603"/>
            <a:ext cx="10058400" cy="906093"/>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r>
              <a:rPr lang="en-US" dirty="0"/>
              <a:t>The Panics: The Missing Piece</a:t>
            </a:r>
          </a:p>
          <a:p>
            <a:endParaRPr lang="en-US" dirty="0"/>
          </a:p>
        </p:txBody>
      </p:sp>
      <p:sp>
        <p:nvSpPr>
          <p:cNvPr id="5" name="Content Placeholder 2"/>
          <p:cNvSpPr txBox="1">
            <a:spLocks/>
          </p:cNvSpPr>
          <p:nvPr/>
        </p:nvSpPr>
        <p:spPr>
          <a:xfrm>
            <a:off x="1097280" y="1093306"/>
            <a:ext cx="10058400" cy="808382"/>
          </a:xfrm>
          <a:prstGeom prst="rect">
            <a:avLst/>
          </a:prstGeom>
        </p:spPr>
        <p:txBody>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0" indent="0">
              <a:buNone/>
            </a:pPr>
            <a:r>
              <a:rPr lang="en-US" dirty="0"/>
              <a:t>ABCP panic was driven by a weakness in subprime mortgages, whereas the eventual run on MMFs was triggered by the bankruptcy of Lehman.  </a:t>
            </a:r>
          </a:p>
        </p:txBody>
      </p:sp>
      <p:graphicFrame>
        <p:nvGraphicFramePr>
          <p:cNvPr id="7" name="Diagram 6"/>
          <p:cNvGraphicFramePr/>
          <p:nvPr>
            <p:extLst>
              <p:ext uri="{D42A27DB-BD31-4B8C-83A1-F6EECF244321}">
                <p14:modId xmlns:p14="http://schemas.microsoft.com/office/powerpoint/2010/main" val="3578633633"/>
              </p:ext>
            </p:extLst>
          </p:nvPr>
        </p:nvGraphicFramePr>
        <p:xfrm>
          <a:off x="1097280" y="1828801"/>
          <a:ext cx="10058400" cy="416118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430788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1097280" y="286603"/>
            <a:ext cx="10058400" cy="906093"/>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r>
              <a:rPr lang="en-US" dirty="0"/>
              <a:t>Policy Responses</a:t>
            </a:r>
          </a:p>
        </p:txBody>
      </p:sp>
      <p:sp>
        <p:nvSpPr>
          <p:cNvPr id="4" name="Content Placeholder 2"/>
          <p:cNvSpPr txBox="1">
            <a:spLocks/>
          </p:cNvSpPr>
          <p:nvPr/>
        </p:nvSpPr>
        <p:spPr>
          <a:xfrm>
            <a:off x="1097280" y="1192696"/>
            <a:ext cx="10058400" cy="5234607"/>
          </a:xfrm>
          <a:prstGeom prst="rect">
            <a:avLst/>
          </a:prstGeom>
        </p:spPr>
        <p:txBody>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a:buFont typeface="Wingdings" panose="05000000000000000000" pitchFamily="2" charset="2"/>
              <a:buChar char="§"/>
            </a:pPr>
            <a:r>
              <a:rPr lang="en-US" sz="2200" dirty="0"/>
              <a:t>  IMF (2009) analyzes the effectiveness of policy responses in thirteen developed economies. They divide the crisis into three periods: period 1 (“Pre-Lehman”), period 2 (“Global Crisis 1”), period 3 (“Global Crisis 2”). In each of these three periods, they employ event-study methodology to measure the impact of five different kinds of policy actions.</a:t>
            </a:r>
          </a:p>
          <a:p>
            <a:pPr>
              <a:buFont typeface="Wingdings" panose="05000000000000000000" pitchFamily="2" charset="2"/>
              <a:buChar char="§"/>
            </a:pPr>
            <a:r>
              <a:rPr lang="en-US" sz="2200" dirty="0"/>
              <a:t>  To evaluate the efficacy of interest rate cuts, the IMF looked at the short-term reaction of both an “economic stress index” (ESI) and a “financial stress index” (FSI). The ESI is a composite of confidence measures (business and consumer), credit spreads, and stock prices of nonfinancial companies. The FSI is a composite of several measures of bank credit, spreads, and stock prices.</a:t>
            </a:r>
          </a:p>
          <a:p>
            <a:pPr>
              <a:buFont typeface="Wingdings" panose="05000000000000000000" pitchFamily="2" charset="2"/>
              <a:buChar char="§"/>
            </a:pPr>
            <a:r>
              <a:rPr lang="en-US" sz="2200" dirty="0"/>
              <a:t>  Overall, the evidence suggests that liquidity support—in the forms described in table 2—was effective at calming interbank credit markets in the early stages of the crisis, but not after the fall of Lehman. In these later stages, capital injections were the most effective policy.</a:t>
            </a:r>
          </a:p>
        </p:txBody>
      </p:sp>
    </p:spTree>
    <p:extLst>
      <p:ext uri="{BB962C8B-B14F-4D97-AF65-F5344CB8AC3E}">
        <p14:creationId xmlns:p14="http://schemas.microsoft.com/office/powerpoint/2010/main" val="3920667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1097280" y="286603"/>
            <a:ext cx="10058400" cy="906093"/>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r>
              <a:rPr lang="en-US" dirty="0"/>
              <a:t>Real Effects of the Financial Crisis</a:t>
            </a:r>
          </a:p>
        </p:txBody>
      </p:sp>
      <p:sp>
        <p:nvSpPr>
          <p:cNvPr id="4" name="Content Placeholder 2"/>
          <p:cNvSpPr txBox="1">
            <a:spLocks/>
          </p:cNvSpPr>
          <p:nvPr/>
        </p:nvSpPr>
        <p:spPr>
          <a:xfrm>
            <a:off x="1097280" y="1192696"/>
            <a:ext cx="10058400" cy="5234607"/>
          </a:xfrm>
          <a:prstGeom prst="rect">
            <a:avLst/>
          </a:prstGeom>
        </p:spPr>
        <p:txBody>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a:buFont typeface="Wingdings" panose="05000000000000000000" pitchFamily="2" charset="2"/>
              <a:buChar char="§"/>
            </a:pPr>
            <a:r>
              <a:rPr lang="en-US" sz="3200" dirty="0"/>
              <a:t> Evidence shows that banks reduced the supply of credit during the financial crisis.</a:t>
            </a:r>
          </a:p>
          <a:p>
            <a:pPr>
              <a:buFont typeface="Wingdings" panose="05000000000000000000" pitchFamily="2" charset="2"/>
              <a:buChar char="§"/>
            </a:pPr>
            <a:r>
              <a:rPr lang="en-US" sz="3200" dirty="0"/>
              <a:t> The evidence suggests that banks cut back on credit supply, although the demand for credit also fell. The resulting reduction in credit supply had significant impacts on credit-constrained firms.  </a:t>
            </a:r>
          </a:p>
        </p:txBody>
      </p:sp>
    </p:spTree>
    <p:extLst>
      <p:ext uri="{BB962C8B-B14F-4D97-AF65-F5344CB8AC3E}">
        <p14:creationId xmlns:p14="http://schemas.microsoft.com/office/powerpoint/2010/main" val="1213842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1097280" y="286603"/>
            <a:ext cx="10058400" cy="906093"/>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r>
              <a:rPr lang="en-US" dirty="0"/>
              <a:t>Opinions</a:t>
            </a:r>
          </a:p>
          <a:p>
            <a:endParaRPr lang="en-US" dirty="0"/>
          </a:p>
        </p:txBody>
      </p:sp>
      <p:graphicFrame>
        <p:nvGraphicFramePr>
          <p:cNvPr id="5" name="Diagram 4"/>
          <p:cNvGraphicFramePr/>
          <p:nvPr>
            <p:extLst>
              <p:ext uri="{D42A27DB-BD31-4B8C-83A1-F6EECF244321}">
                <p14:modId xmlns:p14="http://schemas.microsoft.com/office/powerpoint/2010/main" val="1294087702"/>
              </p:ext>
            </p:extLst>
          </p:nvPr>
        </p:nvGraphicFramePr>
        <p:xfrm>
          <a:off x="1232452" y="1192696"/>
          <a:ext cx="9923228" cy="555118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134280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1097280" y="286603"/>
            <a:ext cx="10058400" cy="906093"/>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r>
              <a:rPr lang="en-US" dirty="0"/>
              <a:t>Agenda</a:t>
            </a:r>
          </a:p>
          <a:p>
            <a:endParaRPr lang="en-US" dirty="0"/>
          </a:p>
        </p:txBody>
      </p:sp>
      <p:sp>
        <p:nvSpPr>
          <p:cNvPr id="3" name="Content Placeholder 2"/>
          <p:cNvSpPr txBox="1">
            <a:spLocks/>
          </p:cNvSpPr>
          <p:nvPr/>
        </p:nvSpPr>
        <p:spPr>
          <a:xfrm>
            <a:off x="1097280" y="1192696"/>
            <a:ext cx="10058400" cy="4676398"/>
          </a:xfrm>
          <a:prstGeom prst="rect">
            <a:avLst/>
          </a:prstGeom>
        </p:spPr>
        <p:txBody>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endParaRPr lang="en-US" dirty="0"/>
          </a:p>
        </p:txBody>
      </p:sp>
      <p:cxnSp>
        <p:nvCxnSpPr>
          <p:cNvPr id="6" name="Straight Connector 5"/>
          <p:cNvCxnSpPr/>
          <p:nvPr/>
        </p:nvCxnSpPr>
        <p:spPr>
          <a:xfrm>
            <a:off x="1232452" y="1007165"/>
            <a:ext cx="9923228" cy="0"/>
          </a:xfrm>
          <a:prstGeom prst="line">
            <a:avLst/>
          </a:prstGeom>
        </p:spPr>
        <p:style>
          <a:lnRef idx="1">
            <a:schemeClr val="accent1"/>
          </a:lnRef>
          <a:fillRef idx="0">
            <a:schemeClr val="accent1"/>
          </a:fillRef>
          <a:effectRef idx="0">
            <a:schemeClr val="accent1"/>
          </a:effectRef>
          <a:fontRef idx="minor">
            <a:schemeClr val="tx1"/>
          </a:fontRef>
        </p:style>
      </p:cxnSp>
      <p:graphicFrame>
        <p:nvGraphicFramePr>
          <p:cNvPr id="7" name="Diagram 6"/>
          <p:cNvGraphicFramePr/>
          <p:nvPr>
            <p:extLst>
              <p:ext uri="{D42A27DB-BD31-4B8C-83A1-F6EECF244321}">
                <p14:modId xmlns:p14="http://schemas.microsoft.com/office/powerpoint/2010/main" val="1827673212"/>
              </p:ext>
            </p:extLst>
          </p:nvPr>
        </p:nvGraphicFramePr>
        <p:xfrm>
          <a:off x="1232452" y="1192696"/>
          <a:ext cx="9923228" cy="49456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616401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1097280" y="286603"/>
            <a:ext cx="10058400" cy="906093"/>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r>
              <a:rPr lang="en-US" dirty="0"/>
              <a:t>Overview and Timeline of the crisis</a:t>
            </a:r>
          </a:p>
          <a:p>
            <a:endParaRPr lang="en-US" dirty="0"/>
          </a:p>
        </p:txBody>
      </p:sp>
      <p:sp>
        <p:nvSpPr>
          <p:cNvPr id="3" name="Content Placeholder 2"/>
          <p:cNvSpPr txBox="1">
            <a:spLocks/>
          </p:cNvSpPr>
          <p:nvPr/>
        </p:nvSpPr>
        <p:spPr>
          <a:xfrm>
            <a:off x="1097280" y="1192696"/>
            <a:ext cx="10058400" cy="4676398"/>
          </a:xfrm>
          <a:prstGeom prst="rect">
            <a:avLst/>
          </a:prstGeom>
        </p:spPr>
        <p:txBody>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r>
              <a:rPr lang="en-US" dirty="0"/>
              <a:t>Bernanke said, “Should the safety of their investments come into question, it is easier and safer to withdraw funds—‘run on the bank’ —than to invest time and resources to evaluate in detail whether their investment is, in fact, safe”. During the first half of 2007, problems in the subprime market became increasingly visible and included the failure of several subprime originators. And even before that there was a credit boom, steeply rising home prices, and global imbalances in foreign trade.</a:t>
            </a:r>
          </a:p>
          <a:p>
            <a:endParaRPr lang="en-US" dirty="0"/>
          </a:p>
          <a:p>
            <a:endParaRPr lang="en-US" dirty="0"/>
          </a:p>
          <a:p>
            <a:endParaRPr lang="en-US" dirty="0"/>
          </a:p>
        </p:txBody>
      </p:sp>
      <p:graphicFrame>
        <p:nvGraphicFramePr>
          <p:cNvPr id="4" name="Diagram 3"/>
          <p:cNvGraphicFramePr/>
          <p:nvPr>
            <p:extLst>
              <p:ext uri="{D42A27DB-BD31-4B8C-83A1-F6EECF244321}">
                <p14:modId xmlns:p14="http://schemas.microsoft.com/office/powerpoint/2010/main" val="1821026742"/>
              </p:ext>
            </p:extLst>
          </p:nvPr>
        </p:nvGraphicFramePr>
        <p:xfrm>
          <a:off x="1232452" y="3021494"/>
          <a:ext cx="9923228" cy="263718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cxnSp>
        <p:nvCxnSpPr>
          <p:cNvPr id="6" name="Straight Connector 5"/>
          <p:cNvCxnSpPr/>
          <p:nvPr/>
        </p:nvCxnSpPr>
        <p:spPr>
          <a:xfrm>
            <a:off x="1232452" y="1007165"/>
            <a:ext cx="9923228"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481804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1097280" y="286603"/>
            <a:ext cx="10058400" cy="906093"/>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r>
              <a:rPr lang="en-US" dirty="0"/>
              <a:t>Overview and Timeline of the crisis</a:t>
            </a:r>
          </a:p>
          <a:p>
            <a:endParaRPr lang="en-US" dirty="0"/>
          </a:p>
        </p:txBody>
      </p:sp>
      <p:graphicFrame>
        <p:nvGraphicFramePr>
          <p:cNvPr id="5" name="Diagram 4"/>
          <p:cNvGraphicFramePr/>
          <p:nvPr>
            <p:extLst>
              <p:ext uri="{D42A27DB-BD31-4B8C-83A1-F6EECF244321}">
                <p14:modId xmlns:p14="http://schemas.microsoft.com/office/powerpoint/2010/main" val="1383263600"/>
              </p:ext>
            </p:extLst>
          </p:nvPr>
        </p:nvGraphicFramePr>
        <p:xfrm>
          <a:off x="1232452" y="1060174"/>
          <a:ext cx="9923228" cy="555118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367572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1097280" y="286603"/>
            <a:ext cx="10058400" cy="906093"/>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r>
              <a:rPr lang="en-US" dirty="0"/>
              <a:t>Historical Background</a:t>
            </a:r>
          </a:p>
        </p:txBody>
      </p:sp>
      <p:sp>
        <p:nvSpPr>
          <p:cNvPr id="3" name="Content Placeholder 2"/>
          <p:cNvSpPr txBox="1">
            <a:spLocks/>
          </p:cNvSpPr>
          <p:nvPr/>
        </p:nvSpPr>
        <p:spPr>
          <a:xfrm>
            <a:off x="1097280" y="1192696"/>
            <a:ext cx="10058400" cy="4676398"/>
          </a:xfrm>
          <a:prstGeom prst="rect">
            <a:avLst/>
          </a:prstGeom>
        </p:spPr>
        <p:txBody>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r>
              <a:rPr lang="en-US" dirty="0"/>
              <a:t>Reinhart and Rogoff (2011) and </a:t>
            </a:r>
            <a:r>
              <a:rPr lang="en-US" dirty="0" err="1"/>
              <a:t>Schularick</a:t>
            </a:r>
            <a:r>
              <a:rPr lang="en-US" dirty="0"/>
              <a:t> and Taylor (forthcoming) identify debt as the key antecedent to banking crises. While Reinhart and Rogoff focused on public and private debt, </a:t>
            </a:r>
            <a:r>
              <a:rPr lang="en-US" dirty="0" err="1"/>
              <a:t>Schularick</a:t>
            </a:r>
            <a:r>
              <a:rPr lang="en-US" dirty="0"/>
              <a:t> and Taylor focused on the structure of banking sector and conducted new data series based analysis to identify the patterns of financial crises.</a:t>
            </a:r>
          </a:p>
        </p:txBody>
      </p:sp>
      <p:cxnSp>
        <p:nvCxnSpPr>
          <p:cNvPr id="6" name="Straight Connector 5"/>
          <p:cNvCxnSpPr/>
          <p:nvPr/>
        </p:nvCxnSpPr>
        <p:spPr>
          <a:xfrm>
            <a:off x="1232452" y="1007165"/>
            <a:ext cx="9923228" cy="0"/>
          </a:xfrm>
          <a:prstGeom prst="line">
            <a:avLst/>
          </a:prstGeom>
        </p:spPr>
        <p:style>
          <a:lnRef idx="1">
            <a:schemeClr val="accent1"/>
          </a:lnRef>
          <a:fillRef idx="0">
            <a:schemeClr val="accent1"/>
          </a:fillRef>
          <a:effectRef idx="0">
            <a:schemeClr val="accent1"/>
          </a:effectRef>
          <a:fontRef idx="minor">
            <a:schemeClr val="tx1"/>
          </a:fontRef>
        </p:style>
      </p:cxnSp>
      <p:graphicFrame>
        <p:nvGraphicFramePr>
          <p:cNvPr id="5" name="Diagram 4"/>
          <p:cNvGraphicFramePr/>
          <p:nvPr>
            <p:extLst>
              <p:ext uri="{D42A27DB-BD31-4B8C-83A1-F6EECF244321}">
                <p14:modId xmlns:p14="http://schemas.microsoft.com/office/powerpoint/2010/main" val="813806303"/>
              </p:ext>
            </p:extLst>
          </p:nvPr>
        </p:nvGraphicFramePr>
        <p:xfrm>
          <a:off x="1232453" y="2451651"/>
          <a:ext cx="9923228" cy="360297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060085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1097280" y="286603"/>
            <a:ext cx="10058400" cy="906093"/>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r>
              <a:rPr lang="en-US" dirty="0"/>
              <a:t>Historical Background</a:t>
            </a:r>
          </a:p>
        </p:txBody>
      </p:sp>
      <p:cxnSp>
        <p:nvCxnSpPr>
          <p:cNvPr id="6" name="Straight Connector 5"/>
          <p:cNvCxnSpPr/>
          <p:nvPr/>
        </p:nvCxnSpPr>
        <p:spPr>
          <a:xfrm>
            <a:off x="1232452" y="1007165"/>
            <a:ext cx="9923228" cy="0"/>
          </a:xfrm>
          <a:prstGeom prst="line">
            <a:avLst/>
          </a:prstGeom>
        </p:spPr>
        <p:style>
          <a:lnRef idx="1">
            <a:schemeClr val="accent1"/>
          </a:lnRef>
          <a:fillRef idx="0">
            <a:schemeClr val="accent1"/>
          </a:fillRef>
          <a:effectRef idx="0">
            <a:schemeClr val="accent1"/>
          </a:effectRef>
          <a:fontRef idx="minor">
            <a:schemeClr val="tx1"/>
          </a:fontRef>
        </p:style>
      </p:cxn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11827" y="1099931"/>
            <a:ext cx="7003234" cy="5088834"/>
          </a:xfrm>
          <a:prstGeom prst="rect">
            <a:avLst/>
          </a:prstGeom>
        </p:spPr>
      </p:pic>
    </p:spTree>
    <p:extLst>
      <p:ext uri="{BB962C8B-B14F-4D97-AF65-F5344CB8AC3E}">
        <p14:creationId xmlns:p14="http://schemas.microsoft.com/office/powerpoint/2010/main" val="37699941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1097280" y="286603"/>
            <a:ext cx="10058400" cy="906093"/>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r>
              <a:rPr lang="en-US" dirty="0"/>
              <a:t>Crisis Build-up</a:t>
            </a:r>
          </a:p>
        </p:txBody>
      </p:sp>
      <p:cxnSp>
        <p:nvCxnSpPr>
          <p:cNvPr id="6" name="Straight Connector 5"/>
          <p:cNvCxnSpPr/>
          <p:nvPr/>
        </p:nvCxnSpPr>
        <p:spPr>
          <a:xfrm>
            <a:off x="1232452" y="1007165"/>
            <a:ext cx="9923228" cy="0"/>
          </a:xfrm>
          <a:prstGeom prst="line">
            <a:avLst/>
          </a:prstGeom>
        </p:spPr>
        <p:style>
          <a:lnRef idx="1">
            <a:schemeClr val="accent1"/>
          </a:lnRef>
          <a:fillRef idx="0">
            <a:schemeClr val="accent1"/>
          </a:fillRef>
          <a:effectRef idx="0">
            <a:schemeClr val="accent1"/>
          </a:effectRef>
          <a:fontRef idx="minor">
            <a:schemeClr val="tx1"/>
          </a:fontRef>
        </p:style>
      </p:cxnSp>
      <p:graphicFrame>
        <p:nvGraphicFramePr>
          <p:cNvPr id="4" name="Diagram 3"/>
          <p:cNvGraphicFramePr/>
          <p:nvPr>
            <p:extLst>
              <p:ext uri="{D42A27DB-BD31-4B8C-83A1-F6EECF244321}">
                <p14:modId xmlns:p14="http://schemas.microsoft.com/office/powerpoint/2010/main" val="3101004118"/>
              </p:ext>
            </p:extLst>
          </p:nvPr>
        </p:nvGraphicFramePr>
        <p:xfrm>
          <a:off x="7354957" y="901147"/>
          <a:ext cx="3800722" cy="515509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7" name="Picture 6"/>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914400" y="1099930"/>
            <a:ext cx="6190968" cy="5049078"/>
          </a:xfrm>
          <a:prstGeom prst="rect">
            <a:avLst/>
          </a:prstGeom>
        </p:spPr>
      </p:pic>
    </p:spTree>
    <p:extLst>
      <p:ext uri="{BB962C8B-B14F-4D97-AF65-F5344CB8AC3E}">
        <p14:creationId xmlns:p14="http://schemas.microsoft.com/office/powerpoint/2010/main" val="42497982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1097280" y="286603"/>
            <a:ext cx="10058400" cy="906093"/>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r>
              <a:rPr lang="en-US" dirty="0"/>
              <a:t>Crisis Build-up</a:t>
            </a:r>
          </a:p>
        </p:txBody>
      </p:sp>
      <p:cxnSp>
        <p:nvCxnSpPr>
          <p:cNvPr id="6" name="Straight Connector 5"/>
          <p:cNvCxnSpPr/>
          <p:nvPr/>
        </p:nvCxnSpPr>
        <p:spPr>
          <a:xfrm>
            <a:off x="1232452" y="1007165"/>
            <a:ext cx="9923228" cy="0"/>
          </a:xfrm>
          <a:prstGeom prst="line">
            <a:avLst/>
          </a:prstGeom>
        </p:spPr>
        <p:style>
          <a:lnRef idx="1">
            <a:schemeClr val="accent1"/>
          </a:lnRef>
          <a:fillRef idx="0">
            <a:schemeClr val="accent1"/>
          </a:fillRef>
          <a:effectRef idx="0">
            <a:schemeClr val="accent1"/>
          </a:effectRef>
          <a:fontRef idx="minor">
            <a:schemeClr val="tx1"/>
          </a:fontRef>
        </p:style>
      </p:cxnSp>
      <p:graphicFrame>
        <p:nvGraphicFramePr>
          <p:cNvPr id="4" name="Diagram 3"/>
          <p:cNvGraphicFramePr/>
          <p:nvPr>
            <p:extLst>
              <p:ext uri="{D42A27DB-BD31-4B8C-83A1-F6EECF244321}">
                <p14:modId xmlns:p14="http://schemas.microsoft.com/office/powerpoint/2010/main" val="406433680"/>
              </p:ext>
            </p:extLst>
          </p:nvPr>
        </p:nvGraphicFramePr>
        <p:xfrm>
          <a:off x="1232452" y="1192696"/>
          <a:ext cx="9923227" cy="486354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Content Placeholder 2"/>
          <p:cNvSpPr txBox="1">
            <a:spLocks/>
          </p:cNvSpPr>
          <p:nvPr/>
        </p:nvSpPr>
        <p:spPr>
          <a:xfrm>
            <a:off x="1097280" y="1192696"/>
            <a:ext cx="10058400" cy="5234607"/>
          </a:xfrm>
          <a:prstGeom prst="rect">
            <a:avLst/>
          </a:prstGeom>
        </p:spPr>
        <p:txBody>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lvl="0">
              <a:buFont typeface="Wingdings" panose="05000000000000000000" pitchFamily="2" charset="2"/>
              <a:buChar char="§"/>
            </a:pPr>
            <a:r>
              <a:rPr lang="en-US" dirty="0"/>
              <a:t>  The growth in securitization was caused by the growth in institutional cash pools. Institutional cash pools are large (typically at least $1 billion in size) and centrally managed. </a:t>
            </a:r>
            <a:r>
              <a:rPr lang="en-US" dirty="0" err="1"/>
              <a:t>Pozsar</a:t>
            </a:r>
            <a:r>
              <a:rPr lang="en-US" dirty="0"/>
              <a:t> documents a striking rise in the funds managed by these pools, from about $200 million in 1990 to nearly $4 trillion on the eve of the crisis.</a:t>
            </a:r>
          </a:p>
          <a:p>
            <a:pPr marL="0" lvl="0" indent="0">
              <a:buNone/>
            </a:pPr>
            <a:endParaRPr lang="en-US" dirty="0"/>
          </a:p>
          <a:p>
            <a:pPr lvl="0">
              <a:buFont typeface="Wingdings" panose="05000000000000000000" pitchFamily="2" charset="2"/>
              <a:buChar char="§"/>
            </a:pPr>
            <a:r>
              <a:rPr lang="en-US" dirty="0"/>
              <a:t>  The key point about the growth of institutional cash pools is that they have an associated demand for liquidity and “safe” assets. But there were not enough “safe” assets, US Treasuries, for the pools to hold. The demand for “safe” assets by institutional cash pools exceeded the outstanding amount of short-term government guaranteed instruments </a:t>
            </a:r>
            <a:r>
              <a:rPr lang="en-US" i="1" dirty="0"/>
              <a:t>not </a:t>
            </a:r>
            <a:r>
              <a:rPr lang="en-US" dirty="0"/>
              <a:t>held by foreign official investors by a cumulative of at least $1.5 trillion; the ‘shadow’ banking system rose to fill this gap”.</a:t>
            </a:r>
          </a:p>
          <a:p>
            <a:pPr marL="0" lvl="0" indent="0">
              <a:buNone/>
            </a:pPr>
            <a:endParaRPr lang="en-US" dirty="0"/>
          </a:p>
          <a:p>
            <a:pPr lvl="0">
              <a:buFont typeface="Wingdings" panose="05000000000000000000" pitchFamily="2" charset="2"/>
              <a:buChar char="§"/>
            </a:pPr>
            <a:r>
              <a:rPr lang="en-US" dirty="0"/>
              <a:t>  The substitutes to US Treasuries were of two forms: repos and asset-backed commercial paper that provided collateral and unsecured money market mutual funds. This led to a growth of the shadow-banking system.</a:t>
            </a:r>
          </a:p>
        </p:txBody>
      </p:sp>
    </p:spTree>
    <p:extLst>
      <p:ext uri="{BB962C8B-B14F-4D97-AF65-F5344CB8AC3E}">
        <p14:creationId xmlns:p14="http://schemas.microsoft.com/office/powerpoint/2010/main" val="8362176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1097280" y="286603"/>
            <a:ext cx="10058400" cy="906093"/>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r>
              <a:rPr lang="en-US" dirty="0"/>
              <a:t>Crisis Build-up: Housing Prices</a:t>
            </a:r>
          </a:p>
        </p:txBody>
      </p:sp>
      <p:cxnSp>
        <p:nvCxnSpPr>
          <p:cNvPr id="6" name="Straight Connector 5"/>
          <p:cNvCxnSpPr/>
          <p:nvPr/>
        </p:nvCxnSpPr>
        <p:spPr>
          <a:xfrm>
            <a:off x="1232452" y="1007165"/>
            <a:ext cx="9923228" cy="0"/>
          </a:xfrm>
          <a:prstGeom prst="line">
            <a:avLst/>
          </a:prstGeom>
        </p:spPr>
        <p:style>
          <a:lnRef idx="1">
            <a:schemeClr val="accent1"/>
          </a:lnRef>
          <a:fillRef idx="0">
            <a:schemeClr val="accent1"/>
          </a:fillRef>
          <a:effectRef idx="0">
            <a:schemeClr val="accent1"/>
          </a:effectRef>
          <a:fontRef idx="minor">
            <a:schemeClr val="tx1"/>
          </a:fontRef>
        </p:style>
      </p:cxnSp>
      <p:graphicFrame>
        <p:nvGraphicFramePr>
          <p:cNvPr id="4" name="Diagram 3"/>
          <p:cNvGraphicFramePr/>
          <p:nvPr>
            <p:extLst>
              <p:ext uri="{D42A27DB-BD31-4B8C-83A1-F6EECF244321}">
                <p14:modId xmlns:p14="http://schemas.microsoft.com/office/powerpoint/2010/main" val="1879380673"/>
              </p:ext>
            </p:extLst>
          </p:nvPr>
        </p:nvGraphicFramePr>
        <p:xfrm>
          <a:off x="1232453" y="1007165"/>
          <a:ext cx="4253948" cy="527436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3" name="Picture 2"/>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5621574" y="1361306"/>
            <a:ext cx="5786974" cy="4526326"/>
          </a:xfrm>
          <a:prstGeom prst="rect">
            <a:avLst/>
          </a:prstGeom>
        </p:spPr>
      </p:pic>
    </p:spTree>
    <p:extLst>
      <p:ext uri="{BB962C8B-B14F-4D97-AF65-F5344CB8AC3E}">
        <p14:creationId xmlns:p14="http://schemas.microsoft.com/office/powerpoint/2010/main" val="3953871056"/>
      </p:ext>
    </p:extLst>
  </p:cSld>
  <p:clrMapOvr>
    <a:masterClrMapping/>
  </p:clrMapOvr>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docProps/app.xml><?xml version="1.0" encoding="utf-8"?>
<Properties xmlns="http://schemas.openxmlformats.org/officeDocument/2006/extended-properties" xmlns:vt="http://schemas.openxmlformats.org/officeDocument/2006/docPropsVTypes">
  <Template>Retrospect</Template>
  <TotalTime>1023</TotalTime>
  <Words>1599</Words>
  <Application>Microsoft Office PowerPoint</Application>
  <PresentationFormat>Widescreen</PresentationFormat>
  <Paragraphs>74</Paragraphs>
  <Slides>15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Calibri</vt:lpstr>
      <vt:lpstr>Calibri Light</vt:lpstr>
      <vt:lpstr>Wingdings</vt:lpstr>
      <vt:lpstr>Retrospect</vt:lpstr>
      <vt:lpstr>Gorton and Metrick: Getting Up to Speed on the Financial Crisis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Gorton and Metrick: Getting Up to Speed on the Financial Crisis</dc:title>
  <dc:creator>Sneha Priya Murali</dc:creator>
  <cp:lastModifiedBy>Sneha Priya Murali</cp:lastModifiedBy>
  <cp:revision>53</cp:revision>
  <dcterms:created xsi:type="dcterms:W3CDTF">2016-09-26T04:24:47Z</dcterms:created>
  <dcterms:modified xsi:type="dcterms:W3CDTF">2016-09-27T19:32:44Z</dcterms:modified>
</cp:coreProperties>
</file>